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68" r:id="rId15"/>
    <p:sldId id="269" r:id="rId16"/>
    <p:sldId id="271" r:id="rId17"/>
    <p:sldId id="272" r:id="rId18"/>
    <p:sldId id="273" r:id="rId19"/>
    <p:sldId id="274" r:id="rId20"/>
    <p:sldId id="275" r:id="rId21"/>
    <p:sldId id="276" r:id="rId22"/>
  </p:sldIdLst>
  <p:sldSz cx="9144000" cy="6858000" type="screen4x3"/>
  <p:notesSz cx="9309100" cy="6954838"/>
  <p:embeddedFontLst>
    <p:embeddedFont>
      <p:font typeface="Calibri" panose="020F0502020204030204" pitchFamily="34" charset="0"/>
      <p:regular r:id="rId24"/>
      <p:bold r:id="rId25"/>
      <p:italic r:id="rId26"/>
      <p:boldItalic r:id="rId27"/>
    </p:embeddedFont>
    <p:embeddedFont>
      <p:font typeface="Century Schoolbook" panose="02040604050505020304" pitchFamily="18" charset="0"/>
      <p:regular r:id="rId28"/>
      <p:bold r:id="rId29"/>
      <p:italic r:id="rId30"/>
      <p:boldItalic r:id="rId31"/>
    </p:embeddedFont>
    <p:embeddedFont>
      <p:font typeface="Helvetica Neue" panose="020B0604020202020204" charset="0"/>
      <p:regular r:id="rId32"/>
      <p:bold r:id="rId33"/>
      <p:italic r:id="rId34"/>
      <p:boldItalic r:id="rId35"/>
    </p:embeddedFont>
    <p:embeddedFont>
      <p:font typeface="Merriweather Sans" pitchFamily="2" charset="0"/>
      <p:regular r:id="rId36"/>
      <p:bold r:id="rId37"/>
      <p:italic r:id="rId38"/>
      <p:boldItalic r:id="rId39"/>
    </p:embeddedFont>
    <p:embeddedFont>
      <p:font typeface="Quattrocento Sans" panose="020B0502050000020003"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
          <p15:clr>
            <a:srgbClr val="A4A3A4"/>
          </p15:clr>
        </p15:guide>
        <p15:guide id="2" pos="28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hwtvObnqJMaBUGnH6TE9lH5b/A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D693EC-E04F-49AC-BB11-FF9BAE12D64F}" v="93" dt="2022-09-30T14:53:14.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116" y="96"/>
      </p:cViewPr>
      <p:guideLst>
        <p:guide orient="horz" pos="193"/>
        <p:guide pos="2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33943" cy="347742"/>
          </a:xfrm>
          <a:prstGeom prst="rect">
            <a:avLst/>
          </a:prstGeom>
          <a:noFill/>
          <a:ln>
            <a:noFill/>
          </a:ln>
        </p:spPr>
        <p:txBody>
          <a:bodyPr spcFirstLastPara="1" wrap="square" lIns="92925" tIns="46450" rIns="92925" bIns="4645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273541" y="0"/>
            <a:ext cx="4033943" cy="347742"/>
          </a:xfrm>
          <a:prstGeom prst="rect">
            <a:avLst/>
          </a:prstGeom>
          <a:noFill/>
          <a:ln>
            <a:noFill/>
          </a:ln>
        </p:spPr>
        <p:txBody>
          <a:bodyPr spcFirstLastPara="1" wrap="square" lIns="92925" tIns="46450" rIns="92925" bIns="4645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30910" y="3303548"/>
            <a:ext cx="7447280" cy="3129677"/>
          </a:xfrm>
          <a:prstGeom prst="rect">
            <a:avLst/>
          </a:prstGeom>
          <a:noFill/>
          <a:ln>
            <a:noFill/>
          </a:ln>
        </p:spPr>
        <p:txBody>
          <a:bodyPr spcFirstLastPara="1" wrap="square" lIns="92925" tIns="46450" rIns="92925" bIns="464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605487"/>
            <a:ext cx="4033943" cy="347742"/>
          </a:xfrm>
          <a:prstGeom prst="rect">
            <a:avLst/>
          </a:prstGeom>
          <a:noFill/>
          <a:ln>
            <a:noFill/>
          </a:ln>
        </p:spPr>
        <p:txBody>
          <a:bodyPr spcFirstLastPara="1" wrap="square" lIns="92925" tIns="46450" rIns="92925" bIns="4645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273541" y="6605487"/>
            <a:ext cx="4033943" cy="347742"/>
          </a:xfrm>
          <a:prstGeom prst="rect">
            <a:avLst/>
          </a:prstGeom>
          <a:noFill/>
          <a:ln>
            <a:noFill/>
          </a:ln>
        </p:spPr>
        <p:txBody>
          <a:bodyPr spcFirstLastPara="1" wrap="square" lIns="92925" tIns="46450" rIns="92925" bIns="464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42" name="Google Shape;42;p1: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1: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19" name="Google Shape;119;p11: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2: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25" name="Google Shape;125;p12: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3: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33" name="Google Shape;133;p13: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6: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56" name="Google Shape;156;p16: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4: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42" name="Google Shape;142;p14: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5: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49" name="Google Shape;149;p15: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7: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64" name="Google Shape;164;p17: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8: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71" name="Google Shape;171;p18: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9: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78" name="Google Shape;178;p19: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0: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20:notes"/>
          <p:cNvSpPr txBox="1">
            <a:spLocks noGrp="1"/>
          </p:cNvSpPr>
          <p:nvPr>
            <p:ph type="body" idx="1"/>
          </p:nvPr>
        </p:nvSpPr>
        <p:spPr>
          <a:xfrm>
            <a:off x="930910" y="3303548"/>
            <a:ext cx="7447280" cy="3129677"/>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87" name="Google Shape;187;p20:notes"/>
          <p:cNvSpPr txBox="1">
            <a:spLocks noGrp="1"/>
          </p:cNvSpPr>
          <p:nvPr>
            <p:ph type="sldNum" idx="12"/>
          </p:nvPr>
        </p:nvSpPr>
        <p:spPr>
          <a:xfrm>
            <a:off x="5273541" y="6605487"/>
            <a:ext cx="4033943" cy="347742"/>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2: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2:notes"/>
          <p:cNvSpPr txBox="1">
            <a:spLocks noGrp="1"/>
          </p:cNvSpPr>
          <p:nvPr>
            <p:ph type="body" idx="1"/>
          </p:nvPr>
        </p:nvSpPr>
        <p:spPr>
          <a:xfrm>
            <a:off x="930910" y="3303548"/>
            <a:ext cx="7447280" cy="3129677"/>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51" name="Google Shape;51;p2:notes"/>
          <p:cNvSpPr txBox="1">
            <a:spLocks noGrp="1"/>
          </p:cNvSpPr>
          <p:nvPr>
            <p:ph type="sldNum" idx="12"/>
          </p:nvPr>
        </p:nvSpPr>
        <p:spPr>
          <a:xfrm>
            <a:off x="5273541" y="6605487"/>
            <a:ext cx="4033943" cy="347742"/>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1: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21:notes"/>
          <p:cNvSpPr txBox="1">
            <a:spLocks noGrp="1"/>
          </p:cNvSpPr>
          <p:nvPr>
            <p:ph type="body" idx="1"/>
          </p:nvPr>
        </p:nvSpPr>
        <p:spPr>
          <a:xfrm>
            <a:off x="930910" y="3303548"/>
            <a:ext cx="7447280" cy="3129677"/>
          </a:xfrm>
          <a:prstGeom prst="rect">
            <a:avLst/>
          </a:prstGeom>
          <a:noFill/>
          <a:ln>
            <a:noFill/>
          </a:ln>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96" name="Google Shape;196;p21:notes"/>
          <p:cNvSpPr txBox="1">
            <a:spLocks noGrp="1"/>
          </p:cNvSpPr>
          <p:nvPr>
            <p:ph type="sldNum" idx="12"/>
          </p:nvPr>
        </p:nvSpPr>
        <p:spPr>
          <a:xfrm>
            <a:off x="5273541" y="6605487"/>
            <a:ext cx="4033943" cy="347742"/>
          </a:xfrm>
          <a:prstGeom prst="rect">
            <a:avLst/>
          </a:prstGeom>
          <a:noFill/>
          <a:ln>
            <a:noFill/>
          </a:ln>
        </p:spPr>
        <p:txBody>
          <a:bodyPr spcFirstLastPara="1" wrap="square" lIns="92925" tIns="46450" rIns="92925" bIns="4645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2: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204" name="Google Shape;204;p22: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3: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60" name="Google Shape;60;p3: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69" name="Google Shape;69;p4: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6: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77" name="Google Shape;77;p6: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7: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87" name="Google Shape;87;p7: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8: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96" name="Google Shape;96;p8: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9: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04" name="Google Shape;104;p9: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0:notes"/>
          <p:cNvSpPr txBox="1">
            <a:spLocks noGrp="1"/>
          </p:cNvSpPr>
          <p:nvPr>
            <p:ph type="body" idx="1"/>
          </p:nvPr>
        </p:nvSpPr>
        <p:spPr>
          <a:xfrm>
            <a:off x="930910" y="3303548"/>
            <a:ext cx="7447280" cy="3129677"/>
          </a:xfrm>
          <a:prstGeom prst="rect">
            <a:avLst/>
          </a:prstGeom>
        </p:spPr>
        <p:txBody>
          <a:bodyPr spcFirstLastPara="1" wrap="square" lIns="92925" tIns="46450" rIns="92925" bIns="46450" anchor="t" anchorCtr="0">
            <a:noAutofit/>
          </a:bodyPr>
          <a:lstStyle/>
          <a:p>
            <a:pPr marL="0" lvl="0" indent="0" algn="l" rtl="0">
              <a:spcBef>
                <a:spcPts val="0"/>
              </a:spcBef>
              <a:spcAft>
                <a:spcPts val="0"/>
              </a:spcAft>
              <a:buNone/>
            </a:pPr>
            <a:endParaRPr/>
          </a:p>
        </p:txBody>
      </p:sp>
      <p:sp>
        <p:nvSpPr>
          <p:cNvPr id="112" name="Google Shape;112;p10:notes"/>
          <p:cNvSpPr>
            <a:spLocks noGrp="1" noRot="1" noChangeAspect="1"/>
          </p:cNvSpPr>
          <p:nvPr>
            <p:ph type="sldImg" idx="2"/>
          </p:nvPr>
        </p:nvSpPr>
        <p:spPr>
          <a:xfrm>
            <a:off x="2917825" y="522288"/>
            <a:ext cx="3475038"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BU Title Slide">
  <p:cSld name="SBU Title Slide">
    <p:spTree>
      <p:nvGrpSpPr>
        <p:cNvPr id="1" name="Shape 16"/>
        <p:cNvGrpSpPr/>
        <p:nvPr/>
      </p:nvGrpSpPr>
      <p:grpSpPr>
        <a:xfrm>
          <a:off x="0" y="0"/>
          <a:ext cx="0" cy="0"/>
          <a:chOff x="0" y="0"/>
          <a:chExt cx="0" cy="0"/>
        </a:xfrm>
      </p:grpSpPr>
      <p:sp>
        <p:nvSpPr>
          <p:cNvPr id="17" name="Google Shape;17;p24"/>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lvl1pPr marL="457200" lvl="0" indent="-228600" algn="ctr">
              <a:spcBef>
                <a:spcPts val="400"/>
              </a:spcBef>
              <a:spcAft>
                <a:spcPts val="0"/>
              </a:spcAft>
              <a:buClr>
                <a:srgbClr val="FFFFFF"/>
              </a:buClr>
              <a:buSzPts val="2000"/>
              <a:buFont typeface="Helvetica Neue"/>
              <a:buNone/>
              <a:defRPr sz="2000">
                <a:solidFill>
                  <a:srgbClr val="FFFFFF"/>
                </a:solidFill>
                <a:latin typeface="Helvetica Neue"/>
                <a:ea typeface="Helvetica Neue"/>
                <a:cs typeface="Helvetica Neue"/>
                <a:sym typeface="Helvetica Neu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4"/>
          <p:cNvSpPr txBox="1">
            <a:spLocks noGrp="1"/>
          </p:cNvSpPr>
          <p:nvPr>
            <p:ph type="body" idx="2"/>
          </p:nvPr>
        </p:nvSpPr>
        <p:spPr>
          <a:xfrm>
            <a:off x="457200" y="1066800"/>
            <a:ext cx="8229600" cy="5211917"/>
          </a:xfrm>
          <a:prstGeom prst="rect">
            <a:avLst/>
          </a:prstGeom>
          <a:noFill/>
          <a:ln>
            <a:noFill/>
          </a:ln>
        </p:spPr>
        <p:txBody>
          <a:bodyPr spcFirstLastPara="1" wrap="square" lIns="0" tIns="0" rIns="0" bIns="0" anchor="ctr" anchorCtr="0">
            <a:noAutofit/>
          </a:bodyPr>
          <a:lstStyle>
            <a:lvl1pPr marL="457200" lvl="0" indent="-228600" algn="ctr">
              <a:spcBef>
                <a:spcPts val="880"/>
              </a:spcBef>
              <a:spcAft>
                <a:spcPts val="0"/>
              </a:spcAft>
              <a:buClr>
                <a:srgbClr val="B60225"/>
              </a:buClr>
              <a:buSzPts val="4400"/>
              <a:buFont typeface="Helvetica Neue"/>
              <a:buNone/>
              <a:defRPr sz="4400">
                <a:solidFill>
                  <a:srgbClr val="B60225"/>
                </a:solidFill>
              </a:defRPr>
            </a:lvl1pPr>
            <a:lvl2pPr marL="914400" lvl="1" indent="-228600" algn="ctr">
              <a:spcBef>
                <a:spcPts val="480"/>
              </a:spcBef>
              <a:spcAft>
                <a:spcPts val="0"/>
              </a:spcAft>
              <a:buClr>
                <a:srgbClr val="C03137"/>
              </a:buClr>
              <a:buSzPts val="2400"/>
              <a:buFont typeface="Helvetica Neue"/>
              <a:buNone/>
              <a:defRPr sz="2400"/>
            </a:lvl2pPr>
            <a:lvl3pPr marL="1371600" lvl="2" indent="-228600" algn="ctr">
              <a:spcBef>
                <a:spcPts val="480"/>
              </a:spcBef>
              <a:spcAft>
                <a:spcPts val="0"/>
              </a:spcAft>
              <a:buClr>
                <a:schemeClr val="dk1"/>
              </a:buClr>
              <a:buSzPts val="2400"/>
              <a:buFont typeface="Helvetica Neue"/>
              <a:buNone/>
              <a:defRPr/>
            </a:lvl3pPr>
            <a:lvl4pPr marL="1828800" lvl="3" indent="-228600" algn="ctr">
              <a:spcBef>
                <a:spcPts val="400"/>
              </a:spcBef>
              <a:spcAft>
                <a:spcPts val="0"/>
              </a:spcAft>
              <a:buClr>
                <a:schemeClr val="dk1"/>
              </a:buClr>
              <a:buSzPts val="2000"/>
              <a:buFont typeface="Helvetica Neue"/>
              <a:buNone/>
              <a:defRPr/>
            </a:lvl4pPr>
            <a:lvl5pPr marL="2286000" lvl="4" indent="-228600" algn="ctr">
              <a:spcBef>
                <a:spcPts val="400"/>
              </a:spcBef>
              <a:spcAft>
                <a:spcPts val="0"/>
              </a:spcAft>
              <a:buClr>
                <a:schemeClr val="dk1"/>
              </a:buClr>
              <a:buSzPts val="2000"/>
              <a:buFont typeface="Helvetica Neue"/>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2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2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BU Full Page Photo">
  <p:cSld name="SBU Full Page Photo">
    <p:spTree>
      <p:nvGrpSpPr>
        <p:cNvPr id="1" name="Shape 23"/>
        <p:cNvGrpSpPr/>
        <p:nvPr/>
      </p:nvGrpSpPr>
      <p:grpSpPr>
        <a:xfrm>
          <a:off x="0" y="0"/>
          <a:ext cx="0" cy="0"/>
          <a:chOff x="0" y="0"/>
          <a:chExt cx="0" cy="0"/>
        </a:xfrm>
      </p:grpSpPr>
      <p:cxnSp>
        <p:nvCxnSpPr>
          <p:cNvPr id="24" name="Google Shape;24;p26"/>
          <p:cNvCxnSpPr/>
          <p:nvPr/>
        </p:nvCxnSpPr>
        <p:spPr>
          <a:xfrm>
            <a:off x="0" y="1082675"/>
            <a:ext cx="9144000" cy="1588"/>
          </a:xfrm>
          <a:prstGeom prst="straightConnector1">
            <a:avLst/>
          </a:prstGeom>
          <a:noFill/>
          <a:ln w="12700" cap="flat" cmpd="sng">
            <a:solidFill>
              <a:srgbClr val="B60225"/>
            </a:solidFill>
            <a:prstDash val="solid"/>
            <a:round/>
            <a:headEnd type="none" w="sm" len="sm"/>
            <a:tailEnd type="none" w="sm" len="sm"/>
          </a:ln>
        </p:spPr>
      </p:cxnSp>
      <p:sp>
        <p:nvSpPr>
          <p:cNvPr id="25" name="Google Shape;25;p26"/>
          <p:cNvSpPr txBox="1">
            <a:spLocks noGrp="1"/>
          </p:cNvSpPr>
          <p:nvPr>
            <p:ph type="body" idx="1"/>
          </p:nvPr>
        </p:nvSpPr>
        <p:spPr>
          <a:xfrm>
            <a:off x="0" y="6288062"/>
            <a:ext cx="9144000" cy="467416"/>
          </a:xfrm>
          <a:prstGeom prst="rect">
            <a:avLst/>
          </a:prstGeom>
          <a:noFill/>
          <a:ln>
            <a:noFill/>
          </a:ln>
        </p:spPr>
        <p:txBody>
          <a:bodyPr spcFirstLastPara="1" wrap="square" lIns="0" tIns="45700" rIns="91425" bIns="45700" anchor="ctr" anchorCtr="0">
            <a:noAutofit/>
          </a:bodyPr>
          <a:lstStyle>
            <a:lvl1pPr marL="457200" lvl="0" indent="-228600" algn="ctr">
              <a:spcBef>
                <a:spcPts val="400"/>
              </a:spcBef>
              <a:spcAft>
                <a:spcPts val="0"/>
              </a:spcAft>
              <a:buClr>
                <a:srgbClr val="FFFFFF"/>
              </a:buClr>
              <a:buSzPts val="2000"/>
              <a:buFont typeface="Helvetica Neue"/>
              <a:buNone/>
              <a:defRPr sz="2000">
                <a:solidFill>
                  <a:srgbClr val="FFFFFF"/>
                </a:solidFill>
                <a:latin typeface="Helvetica Neue"/>
                <a:ea typeface="Helvetica Neue"/>
                <a:cs typeface="Helvetica Neue"/>
                <a:sym typeface="Helvetica Neu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26"/>
          <p:cNvSpPr>
            <a:spLocks noGrp="1"/>
          </p:cNvSpPr>
          <p:nvPr>
            <p:ph type="pic" idx="2"/>
          </p:nvPr>
        </p:nvSpPr>
        <p:spPr>
          <a:xfrm>
            <a:off x="0" y="1091259"/>
            <a:ext cx="9144000" cy="5205623"/>
          </a:xfrm>
          <a:prstGeom prst="rect">
            <a:avLst/>
          </a:prstGeom>
          <a:solidFill>
            <a:srgbClr val="D8D8D8"/>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BU Left Bulleted Text">
  <p:cSld name="SBU Left Bulleted Text">
    <p:spTree>
      <p:nvGrpSpPr>
        <p:cNvPr id="1" name="Shape 27"/>
        <p:cNvGrpSpPr/>
        <p:nvPr/>
      </p:nvGrpSpPr>
      <p:grpSpPr>
        <a:xfrm>
          <a:off x="0" y="0"/>
          <a:ext cx="0" cy="0"/>
          <a:chOff x="0" y="0"/>
          <a:chExt cx="0" cy="0"/>
        </a:xfrm>
      </p:grpSpPr>
      <p:sp>
        <p:nvSpPr>
          <p:cNvPr id="28" name="Google Shape;28;p27"/>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lvl1pPr marL="457200" lvl="0" indent="-228600" algn="ctr">
              <a:spcBef>
                <a:spcPts val="400"/>
              </a:spcBef>
              <a:spcAft>
                <a:spcPts val="0"/>
              </a:spcAft>
              <a:buClr>
                <a:srgbClr val="FFFFFF"/>
              </a:buClr>
              <a:buSzPts val="2000"/>
              <a:buFont typeface="Helvetica Neue"/>
              <a:buNone/>
              <a:defRPr sz="2000">
                <a:solidFill>
                  <a:srgbClr val="FFFFFF"/>
                </a:solidFill>
                <a:latin typeface="Helvetica Neue"/>
                <a:ea typeface="Helvetica Neue"/>
                <a:cs typeface="Helvetica Neue"/>
                <a:sym typeface="Helvetica Neu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27"/>
          <p:cNvSpPr txBox="1">
            <a:spLocks noGrp="1"/>
          </p:cNvSpPr>
          <p:nvPr>
            <p:ph type="body" idx="2"/>
          </p:nvPr>
        </p:nvSpPr>
        <p:spPr>
          <a:xfrm>
            <a:off x="457200" y="1367657"/>
            <a:ext cx="8229600" cy="4804543"/>
          </a:xfrm>
          <a:prstGeom prst="rect">
            <a:avLst/>
          </a:prstGeom>
          <a:noFill/>
          <a:ln>
            <a:noFill/>
          </a:ln>
        </p:spPr>
        <p:txBody>
          <a:bodyPr spcFirstLastPara="1" wrap="square" lIns="0" tIns="0" rIns="0" bIns="0" anchor="t" anchorCtr="0">
            <a:noAutofit/>
          </a:bodyPr>
          <a:lstStyle>
            <a:lvl1pPr marL="457200" lvl="0" indent="-228600" algn="l">
              <a:spcBef>
                <a:spcPts val="640"/>
              </a:spcBef>
              <a:spcAft>
                <a:spcPts val="0"/>
              </a:spcAft>
              <a:buClr>
                <a:srgbClr val="B60225"/>
              </a:buClr>
              <a:buSzPts val="3200"/>
              <a:buFont typeface="Helvetica Neue"/>
              <a:buNone/>
              <a:defRPr>
                <a:solidFill>
                  <a:srgbClr val="B60225"/>
                </a:solidFill>
              </a:defRPr>
            </a:lvl1pPr>
            <a:lvl2pPr marL="914400" lvl="1" indent="-381000" algn="l">
              <a:spcBef>
                <a:spcPts val="480"/>
              </a:spcBef>
              <a:spcAft>
                <a:spcPts val="0"/>
              </a:spcAft>
              <a:buClr>
                <a:srgbClr val="C03137"/>
              </a:buClr>
              <a:buSzPts val="2400"/>
              <a:buFont typeface="Arial"/>
              <a:buChar char="•"/>
              <a:defRPr sz="2400"/>
            </a:lvl2pPr>
            <a:lvl3pPr marL="1371600" lvl="2" indent="-381000" algn="l">
              <a:spcBef>
                <a:spcPts val="480"/>
              </a:spcBef>
              <a:spcAft>
                <a:spcPts val="0"/>
              </a:spcAft>
              <a:buClr>
                <a:schemeClr val="dk1"/>
              </a:buClr>
              <a:buSzPts val="2400"/>
              <a:buChar char="•"/>
              <a:defRPr/>
            </a:lvl3pPr>
            <a:lvl4pPr marL="1828800" lvl="3" indent="-355600" algn="l">
              <a:spcBef>
                <a:spcPts val="400"/>
              </a:spcBef>
              <a:spcAft>
                <a:spcPts val="0"/>
              </a:spcAft>
              <a:buClr>
                <a:schemeClr val="dk1"/>
              </a:buClr>
              <a:buSzPts val="2000"/>
              <a:buChar char="–"/>
              <a:defRPr/>
            </a:lvl4pPr>
            <a:lvl5pPr marL="2286000" lvl="4" indent="-355600" algn="l">
              <a:spcBef>
                <a:spcPts val="400"/>
              </a:spcBef>
              <a:spcAft>
                <a:spcPts val="0"/>
              </a:spcAft>
              <a:buClr>
                <a:schemeClr val="dk1"/>
              </a:buClr>
              <a:buSzPts val="20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BU Bulleted Text 3 Photo">
  <p:cSld name="SBU Bulleted Text 3 Photo">
    <p:spTree>
      <p:nvGrpSpPr>
        <p:cNvPr id="1" name="Shape 30"/>
        <p:cNvGrpSpPr/>
        <p:nvPr/>
      </p:nvGrpSpPr>
      <p:grpSpPr>
        <a:xfrm>
          <a:off x="0" y="0"/>
          <a:ext cx="0" cy="0"/>
          <a:chOff x="0" y="0"/>
          <a:chExt cx="0" cy="0"/>
        </a:xfrm>
      </p:grpSpPr>
      <p:sp>
        <p:nvSpPr>
          <p:cNvPr id="31" name="Google Shape;31;p28"/>
          <p:cNvSpPr txBox="1">
            <a:spLocks noGrp="1"/>
          </p:cNvSpPr>
          <p:nvPr>
            <p:ph type="body" idx="1"/>
          </p:nvPr>
        </p:nvSpPr>
        <p:spPr>
          <a:xfrm>
            <a:off x="457199" y="1384047"/>
            <a:ext cx="5275716" cy="4788153"/>
          </a:xfrm>
          <a:prstGeom prst="rect">
            <a:avLst/>
          </a:prstGeom>
          <a:noFill/>
          <a:ln>
            <a:noFill/>
          </a:ln>
        </p:spPr>
        <p:txBody>
          <a:bodyPr spcFirstLastPara="1" wrap="square" lIns="0" tIns="0" rIns="91425" bIns="45700" anchor="t" anchorCtr="0">
            <a:noAutofit/>
          </a:bodyPr>
          <a:lstStyle>
            <a:lvl1pPr marL="457200" lvl="0" indent="-228600" algn="l">
              <a:spcBef>
                <a:spcPts val="520"/>
              </a:spcBef>
              <a:spcAft>
                <a:spcPts val="0"/>
              </a:spcAft>
              <a:buClr>
                <a:srgbClr val="B60225"/>
              </a:buClr>
              <a:buSzPts val="2600"/>
              <a:buNone/>
              <a:defRPr sz="2600">
                <a:solidFill>
                  <a:srgbClr val="B60225"/>
                </a:solidFill>
              </a:defRPr>
            </a:lvl1pPr>
            <a:lvl2pPr marL="914400" lvl="1" indent="-368300" algn="l">
              <a:spcBef>
                <a:spcPts val="440"/>
              </a:spcBef>
              <a:spcAft>
                <a:spcPts val="0"/>
              </a:spcAft>
              <a:buClr>
                <a:srgbClr val="B60225"/>
              </a:buClr>
              <a:buSzPts val="2200"/>
              <a:buFont typeface="Arial"/>
              <a:buChar char="•"/>
              <a:defRPr sz="2200"/>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28"/>
          <p:cNvSpPr txBox="1">
            <a:spLocks noGrp="1"/>
          </p:cNvSpPr>
          <p:nvPr>
            <p:ph type="body" idx="2"/>
          </p:nvPr>
        </p:nvSpPr>
        <p:spPr>
          <a:xfrm>
            <a:off x="0" y="6362700"/>
            <a:ext cx="9144000" cy="495300"/>
          </a:xfrm>
          <a:prstGeom prst="rect">
            <a:avLst/>
          </a:prstGeom>
          <a:noFill/>
          <a:ln>
            <a:noFill/>
          </a:ln>
        </p:spPr>
        <p:txBody>
          <a:bodyPr spcFirstLastPara="1" wrap="square" lIns="0" tIns="45700" rIns="91425" bIns="45700" anchor="t" anchorCtr="0">
            <a:noAutofit/>
          </a:bodyPr>
          <a:lstStyle>
            <a:lvl1pPr marL="457200" lvl="0" indent="-228600" algn="ctr">
              <a:spcBef>
                <a:spcPts val="400"/>
              </a:spcBef>
              <a:spcAft>
                <a:spcPts val="0"/>
              </a:spcAft>
              <a:buClr>
                <a:srgbClr val="FFFFFF"/>
              </a:buClr>
              <a:buSzPts val="2000"/>
              <a:buFont typeface="Helvetica Neue"/>
              <a:buNone/>
              <a:defRPr sz="2000">
                <a:solidFill>
                  <a:srgbClr val="FFFFFF"/>
                </a:solidFill>
                <a:latin typeface="Helvetica Neue"/>
                <a:ea typeface="Helvetica Neue"/>
                <a:cs typeface="Helvetica Neue"/>
                <a:sym typeface="Helvetica Neu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28"/>
          <p:cNvSpPr>
            <a:spLocks noGrp="1"/>
          </p:cNvSpPr>
          <p:nvPr>
            <p:ph type="pic" idx="3"/>
          </p:nvPr>
        </p:nvSpPr>
        <p:spPr>
          <a:xfrm>
            <a:off x="6087218" y="1094980"/>
            <a:ext cx="3056782" cy="1661390"/>
          </a:xfrm>
          <a:prstGeom prst="rect">
            <a:avLst/>
          </a:prstGeom>
          <a:solidFill>
            <a:srgbClr val="D8D8D8"/>
          </a:solidFill>
          <a:ln>
            <a:noFill/>
          </a:ln>
        </p:spPr>
      </p:sp>
      <p:sp>
        <p:nvSpPr>
          <p:cNvPr id="34" name="Google Shape;34;p28"/>
          <p:cNvSpPr>
            <a:spLocks noGrp="1"/>
          </p:cNvSpPr>
          <p:nvPr>
            <p:ph type="pic" idx="4"/>
          </p:nvPr>
        </p:nvSpPr>
        <p:spPr>
          <a:xfrm>
            <a:off x="6087218" y="4619039"/>
            <a:ext cx="3056782" cy="1655702"/>
          </a:xfrm>
          <a:prstGeom prst="rect">
            <a:avLst/>
          </a:prstGeom>
          <a:solidFill>
            <a:srgbClr val="D8D8D8"/>
          </a:solidFill>
          <a:ln>
            <a:noFill/>
          </a:ln>
        </p:spPr>
      </p:sp>
      <p:sp>
        <p:nvSpPr>
          <p:cNvPr id="35" name="Google Shape;35;p28"/>
          <p:cNvSpPr>
            <a:spLocks noGrp="1"/>
          </p:cNvSpPr>
          <p:nvPr>
            <p:ph type="pic" idx="5"/>
          </p:nvPr>
        </p:nvSpPr>
        <p:spPr>
          <a:xfrm>
            <a:off x="6087218" y="2850446"/>
            <a:ext cx="3056782" cy="1655702"/>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BU Bulleted Text 1 Photo">
  <p:cSld name="SBU Bulleted Text 1 Photo">
    <p:spTree>
      <p:nvGrpSpPr>
        <p:cNvPr id="1" name="Shape 36"/>
        <p:cNvGrpSpPr/>
        <p:nvPr/>
      </p:nvGrpSpPr>
      <p:grpSpPr>
        <a:xfrm>
          <a:off x="0" y="0"/>
          <a:ext cx="0" cy="0"/>
          <a:chOff x="0" y="0"/>
          <a:chExt cx="0" cy="0"/>
        </a:xfrm>
      </p:grpSpPr>
      <p:sp>
        <p:nvSpPr>
          <p:cNvPr id="37" name="Google Shape;37;p29"/>
          <p:cNvSpPr>
            <a:spLocks noGrp="1"/>
          </p:cNvSpPr>
          <p:nvPr>
            <p:ph type="pic" idx="2"/>
          </p:nvPr>
        </p:nvSpPr>
        <p:spPr>
          <a:xfrm>
            <a:off x="5036146" y="1094981"/>
            <a:ext cx="4107853" cy="5173084"/>
          </a:xfrm>
          <a:prstGeom prst="rect">
            <a:avLst/>
          </a:prstGeom>
          <a:solidFill>
            <a:srgbClr val="D8D8D8"/>
          </a:solidFill>
          <a:ln>
            <a:noFill/>
          </a:ln>
        </p:spPr>
      </p:sp>
      <p:sp>
        <p:nvSpPr>
          <p:cNvPr id="38" name="Google Shape;38;p29"/>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lvl1pPr marL="457200" lvl="0" indent="-228600" algn="ctr">
              <a:spcBef>
                <a:spcPts val="400"/>
              </a:spcBef>
              <a:spcAft>
                <a:spcPts val="0"/>
              </a:spcAft>
              <a:buClr>
                <a:srgbClr val="FFFFFF"/>
              </a:buClr>
              <a:buSzPts val="2000"/>
              <a:buFont typeface="Helvetica Neue"/>
              <a:buNone/>
              <a:defRPr sz="2000">
                <a:solidFill>
                  <a:srgbClr val="FFFFFF"/>
                </a:solidFill>
                <a:latin typeface="Helvetica Neue"/>
                <a:ea typeface="Helvetica Neue"/>
                <a:cs typeface="Helvetica Neue"/>
                <a:sym typeface="Helvetica Neu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29"/>
          <p:cNvSpPr txBox="1">
            <a:spLocks noGrp="1"/>
          </p:cNvSpPr>
          <p:nvPr>
            <p:ph type="body" idx="3"/>
          </p:nvPr>
        </p:nvSpPr>
        <p:spPr>
          <a:xfrm>
            <a:off x="457199" y="1392239"/>
            <a:ext cx="4229101" cy="4805361"/>
          </a:xfrm>
          <a:prstGeom prst="rect">
            <a:avLst/>
          </a:prstGeom>
          <a:noFill/>
          <a:ln>
            <a:noFill/>
          </a:ln>
        </p:spPr>
        <p:txBody>
          <a:bodyPr spcFirstLastPara="1" wrap="square" lIns="0" tIns="0" rIns="91425" bIns="45700" anchor="t" anchorCtr="0">
            <a:noAutofit/>
          </a:bodyPr>
          <a:lstStyle>
            <a:lvl1pPr marL="457200" lvl="0" indent="-228600" algn="l">
              <a:spcBef>
                <a:spcPts val="520"/>
              </a:spcBef>
              <a:spcAft>
                <a:spcPts val="0"/>
              </a:spcAft>
              <a:buClr>
                <a:srgbClr val="B60225"/>
              </a:buClr>
              <a:buSzPts val="2600"/>
              <a:buNone/>
              <a:defRPr sz="2600">
                <a:solidFill>
                  <a:srgbClr val="B60225"/>
                </a:solidFill>
              </a:defRPr>
            </a:lvl1pPr>
            <a:lvl2pPr marL="914400" lvl="1" indent="-368300" algn="l">
              <a:spcBef>
                <a:spcPts val="440"/>
              </a:spcBef>
              <a:spcAft>
                <a:spcPts val="0"/>
              </a:spcAft>
              <a:buClr>
                <a:srgbClr val="B60225"/>
              </a:buClr>
              <a:buSzPts val="2200"/>
              <a:buFont typeface="Arial"/>
              <a:buChar char="•"/>
              <a:defRPr sz="2200"/>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3" descr="PPTbackground_Red.jpg"/>
          <p:cNvPicPr preferRelativeResize="0"/>
          <p:nvPr/>
        </p:nvPicPr>
        <p:blipFill rotWithShape="1">
          <a:blip r:embed="rId8">
            <a:alphaModFix/>
          </a:blip>
          <a:srcRect b="97814"/>
          <a:stretch/>
        </p:blipFill>
        <p:spPr>
          <a:xfrm flipH="1">
            <a:off x="0" y="0"/>
            <a:ext cx="9144000" cy="149225"/>
          </a:xfrm>
          <a:prstGeom prst="rect">
            <a:avLst/>
          </a:prstGeom>
          <a:noFill/>
          <a:ln>
            <a:noFill/>
          </a:ln>
          <a:effectLst>
            <a:outerShdw blurRad="136525" dist="38100" dir="2700000" algn="tl" rotWithShape="0">
              <a:srgbClr val="000000">
                <a:alpha val="42745"/>
              </a:srgbClr>
            </a:outerShdw>
          </a:effectLst>
        </p:spPr>
      </p:pic>
      <p:sp>
        <p:nvSpPr>
          <p:cNvPr id="11" name="Google Shape;11;p23"/>
          <p:cNvSpPr txBox="1">
            <a:spLocks noGrp="1"/>
          </p:cNvSpPr>
          <p:nvPr>
            <p:ph type="body" idx="1"/>
          </p:nvPr>
        </p:nvSpPr>
        <p:spPr>
          <a:xfrm>
            <a:off x="458788" y="1330325"/>
            <a:ext cx="8229600" cy="4525963"/>
          </a:xfrm>
          <a:prstGeom prst="rect">
            <a:avLst/>
          </a:prstGeom>
          <a:noFill/>
          <a:ln>
            <a:noFill/>
          </a:ln>
        </p:spPr>
        <p:txBody>
          <a:bodyPr spcFirstLastPara="1" wrap="square" lIns="0"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Helvetica Neue"/>
                <a:ea typeface="Helvetica Neue"/>
                <a:cs typeface="Helvetica Neue"/>
                <a:sym typeface="Helvetica Neue"/>
              </a:defRPr>
            </a:lvl1pPr>
            <a:lvl2pPr marL="914400" marR="0" lvl="1" indent="-406400" algn="l" rtl="0">
              <a:spcBef>
                <a:spcPts val="560"/>
              </a:spcBef>
              <a:spcAft>
                <a:spcPts val="0"/>
              </a:spcAft>
              <a:buClr>
                <a:schemeClr val="dk1"/>
              </a:buClr>
              <a:buSzPts val="2800"/>
              <a:buFont typeface="Merriweather Sans"/>
              <a:buChar char="–"/>
              <a:defRPr sz="2800" b="0" i="0" u="none" strike="noStrike" cap="none">
                <a:solidFill>
                  <a:schemeClr val="dk1"/>
                </a:solidFill>
                <a:latin typeface="Helvetica Neue"/>
                <a:ea typeface="Helvetica Neue"/>
                <a:cs typeface="Helvetica Neue"/>
                <a:sym typeface="Helvetica Neue"/>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 name="Google Shape;12;p23" descr="SBU horz_2clr_cmyk.eps"/>
          <p:cNvPicPr preferRelativeResize="0"/>
          <p:nvPr/>
        </p:nvPicPr>
        <p:blipFill rotWithShape="1">
          <a:blip r:embed="rId9">
            <a:alphaModFix/>
          </a:blip>
          <a:srcRect/>
          <a:stretch/>
        </p:blipFill>
        <p:spPr>
          <a:xfrm>
            <a:off x="460375" y="295275"/>
            <a:ext cx="3619500" cy="622300"/>
          </a:xfrm>
          <a:prstGeom prst="rect">
            <a:avLst/>
          </a:prstGeom>
          <a:noFill/>
          <a:ln>
            <a:noFill/>
          </a:ln>
        </p:spPr>
      </p:pic>
      <p:sp>
        <p:nvSpPr>
          <p:cNvPr id="13" name="Google Shape;13;p23"/>
          <p:cNvSpPr/>
          <p:nvPr/>
        </p:nvSpPr>
        <p:spPr>
          <a:xfrm>
            <a:off x="0" y="6278563"/>
            <a:ext cx="9144000" cy="579437"/>
          </a:xfrm>
          <a:prstGeom prst="rect">
            <a:avLst/>
          </a:prstGeom>
          <a:solidFill>
            <a:srgbClr val="B60225"/>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4" name="Google Shape;14;p23"/>
          <p:cNvCxnSpPr/>
          <p:nvPr/>
        </p:nvCxnSpPr>
        <p:spPr>
          <a:xfrm>
            <a:off x="0" y="1082675"/>
            <a:ext cx="9144000" cy="1588"/>
          </a:xfrm>
          <a:prstGeom prst="straightConnector1">
            <a:avLst/>
          </a:prstGeom>
          <a:noFill/>
          <a:ln w="12700" cap="flat" cmpd="sng">
            <a:solidFill>
              <a:srgbClr val="B60225"/>
            </a:solidFill>
            <a:prstDash val="solid"/>
            <a:round/>
            <a:headEnd type="none" w="sm" len="sm"/>
            <a:tailEnd type="none" w="sm" len="sm"/>
          </a:ln>
        </p:spPr>
      </p:cxnSp>
      <p:pic>
        <p:nvPicPr>
          <p:cNvPr id="15" name="Google Shape;15;p23" descr="SUNY_CircleOnly_50blk.eps"/>
          <p:cNvPicPr preferRelativeResize="0"/>
          <p:nvPr/>
        </p:nvPicPr>
        <p:blipFill rotWithShape="1">
          <a:blip r:embed="rId10">
            <a:alphaModFix/>
          </a:blip>
          <a:srcRect/>
          <a:stretch/>
        </p:blipFill>
        <p:spPr>
          <a:xfrm>
            <a:off x="8077200" y="292100"/>
            <a:ext cx="647700" cy="647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1.xml"/><Relationship Id="rId7" Type="http://schemas.openxmlformats.org/officeDocument/2006/relationships/hyperlink" Target="https://nursing.stonybrookmedicine.edu/academic"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graduateadmissions.stonybrook.edu/apply/" TargetMode="External"/><Relationship Id="rId5"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png"/><Relationship Id="rId5" Type="http://schemas.openxmlformats.org/officeDocument/2006/relationships/hyperlink" Target="https://www.stonybrook.edu/commcms/bursar/tuition/"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s://www.stonybrook.edu/commcms/finaid/" TargetMode="External"/><Relationship Id="rId3" Type="http://schemas.openxmlformats.org/officeDocument/2006/relationships/slideLayout" Target="../slideLayouts/slideLayout2.xml"/><Relationship Id="rId7" Type="http://schemas.openxmlformats.org/officeDocument/2006/relationships/hyperlink" Target="mailto:finaid@stonybrook.edu"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9.jpg"/><Relationship Id="rId4" Type="http://schemas.openxmlformats.org/officeDocument/2006/relationships/notesSlide" Target="../notesSlides/notesSlide19.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0.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jp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School of Nursing</a:t>
            </a:r>
            <a:endParaRPr/>
          </a:p>
        </p:txBody>
      </p:sp>
      <p:sp>
        <p:nvSpPr>
          <p:cNvPr id="45" name="Google Shape;45;p1"/>
          <p:cNvSpPr txBox="1">
            <a:spLocks noGrp="1"/>
          </p:cNvSpPr>
          <p:nvPr>
            <p:ph type="body" idx="2"/>
          </p:nvPr>
        </p:nvSpPr>
        <p:spPr>
          <a:xfrm>
            <a:off x="457200" y="1242060"/>
            <a:ext cx="8229600" cy="5036657"/>
          </a:xfrm>
          <a:prstGeom prst="rect">
            <a:avLst/>
          </a:prstGeom>
          <a:noFill/>
          <a:ln>
            <a:noFill/>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342900" lvl="0" indent="-342900" algn="ctr" rtl="0">
              <a:spcBef>
                <a:spcPts val="0"/>
              </a:spcBef>
              <a:spcAft>
                <a:spcPts val="0"/>
              </a:spcAft>
              <a:buClr>
                <a:srgbClr val="B60225"/>
              </a:buClr>
              <a:buSzPts val="3600"/>
              <a:buFont typeface="Helvetica Neue"/>
              <a:buNone/>
            </a:pPr>
            <a:endParaRPr sz="3600" b="1" dirty="0">
              <a:solidFill>
                <a:schemeClr val="dk1"/>
              </a:solidFill>
              <a:latin typeface="Century Schoolbook"/>
              <a:ea typeface="Century Schoolbook"/>
              <a:cs typeface="Century Schoolbook"/>
              <a:sym typeface="Century Schoolbook"/>
            </a:endParaRPr>
          </a:p>
          <a:p>
            <a:pPr marL="342900" lvl="0" indent="-342900" algn="ctr" rtl="0">
              <a:spcBef>
                <a:spcPts val="720"/>
              </a:spcBef>
              <a:spcAft>
                <a:spcPts val="0"/>
              </a:spcAft>
              <a:buClr>
                <a:srgbClr val="B60225"/>
              </a:buClr>
              <a:buSzPts val="3600"/>
              <a:buFont typeface="Helvetica Neue"/>
              <a:buNone/>
            </a:pPr>
            <a:endParaRPr sz="3600" b="1" dirty="0">
              <a:solidFill>
                <a:schemeClr val="dk1"/>
              </a:solidFill>
              <a:latin typeface="Helvetica Neue"/>
              <a:ea typeface="Helvetica Neue"/>
              <a:cs typeface="Helvetica Neue"/>
              <a:sym typeface="Helvetica Neue"/>
            </a:endParaRPr>
          </a:p>
          <a:p>
            <a:pPr marL="342900" lvl="0" indent="-342900" algn="ctr" rtl="0">
              <a:spcBef>
                <a:spcPts val="560"/>
              </a:spcBef>
              <a:spcAft>
                <a:spcPts val="0"/>
              </a:spcAft>
              <a:buClr>
                <a:srgbClr val="B60225"/>
              </a:buClr>
              <a:buSzPts val="2800"/>
              <a:buFont typeface="Helvetica Neue"/>
              <a:buNone/>
            </a:pPr>
            <a:endParaRPr sz="2800" b="1" dirty="0">
              <a:solidFill>
                <a:schemeClr val="dk1"/>
              </a:solidFill>
              <a:latin typeface="Helvetica Neue"/>
              <a:ea typeface="Helvetica Neue"/>
              <a:cs typeface="Helvetica Neue"/>
              <a:sym typeface="Helvetica Neue"/>
            </a:endParaRPr>
          </a:p>
          <a:p>
            <a:pPr marL="342900" lvl="0" indent="-342900" algn="ctr" rtl="0">
              <a:spcBef>
                <a:spcPts val="560"/>
              </a:spcBef>
              <a:spcAft>
                <a:spcPts val="0"/>
              </a:spcAft>
              <a:buClr>
                <a:srgbClr val="B60225"/>
              </a:buClr>
              <a:buSzPts val="2800"/>
              <a:buFont typeface="Helvetica Neue"/>
              <a:buNone/>
            </a:pPr>
            <a:endParaRPr sz="2800" b="1" dirty="0">
              <a:solidFill>
                <a:schemeClr val="dk1"/>
              </a:solidFill>
              <a:latin typeface="Helvetica Neue"/>
              <a:ea typeface="Helvetica Neue"/>
              <a:cs typeface="Helvetica Neue"/>
              <a:sym typeface="Helvetica Neue"/>
            </a:endParaRPr>
          </a:p>
          <a:p>
            <a:pPr marL="342900" lvl="0" indent="-342900" algn="ctr" rtl="0">
              <a:spcBef>
                <a:spcPts val="560"/>
              </a:spcBef>
              <a:spcAft>
                <a:spcPts val="0"/>
              </a:spcAft>
              <a:buClr>
                <a:srgbClr val="B60225"/>
              </a:buClr>
              <a:buSzPts val="2800"/>
              <a:buFont typeface="Helvetica Neue"/>
              <a:buNone/>
            </a:pPr>
            <a:endParaRPr sz="2800" b="1" dirty="0">
              <a:solidFill>
                <a:schemeClr val="dk1"/>
              </a:solidFill>
              <a:latin typeface="Helvetica Neue"/>
              <a:ea typeface="Helvetica Neue"/>
              <a:cs typeface="Helvetica Neue"/>
              <a:sym typeface="Helvetica Neue"/>
            </a:endParaRPr>
          </a:p>
          <a:p>
            <a:pPr marL="342900" lvl="0" indent="-342900" algn="ctr" rtl="0">
              <a:spcBef>
                <a:spcPts val="560"/>
              </a:spcBef>
              <a:spcAft>
                <a:spcPts val="0"/>
              </a:spcAft>
              <a:buClr>
                <a:schemeClr val="dk1"/>
              </a:buClr>
              <a:buSzPts val="2800"/>
              <a:buFont typeface="Helvetica Neue"/>
              <a:buNone/>
            </a:pPr>
            <a:r>
              <a:rPr lang="en-US" sz="2800" b="1" dirty="0">
                <a:solidFill>
                  <a:schemeClr val="dk1"/>
                </a:solidFill>
                <a:latin typeface="Helvetica Neue"/>
                <a:ea typeface="Helvetica Neue"/>
                <a:cs typeface="Helvetica Neue"/>
                <a:sym typeface="Helvetica Neue"/>
              </a:rPr>
              <a:t>Stony Brook University</a:t>
            </a:r>
            <a:br>
              <a:rPr lang="en-US" sz="2800" b="1" dirty="0">
                <a:solidFill>
                  <a:schemeClr val="dk1"/>
                </a:solidFill>
                <a:latin typeface="Helvetica Neue"/>
                <a:ea typeface="Helvetica Neue"/>
                <a:cs typeface="Helvetica Neue"/>
                <a:sym typeface="Helvetica Neue"/>
              </a:rPr>
            </a:br>
            <a:r>
              <a:rPr lang="en-US" sz="2800" b="1" dirty="0">
                <a:solidFill>
                  <a:schemeClr val="dk1"/>
                </a:solidFill>
                <a:latin typeface="Helvetica Neue"/>
                <a:ea typeface="Helvetica Neue"/>
                <a:cs typeface="Helvetica Neue"/>
                <a:sym typeface="Helvetica Neue"/>
              </a:rPr>
              <a:t>School of Nursing</a:t>
            </a:r>
            <a:endParaRPr dirty="0"/>
          </a:p>
          <a:p>
            <a:pPr marL="342900" lvl="0" indent="-342900" algn="ctr" rtl="0">
              <a:spcBef>
                <a:spcPts val="480"/>
              </a:spcBef>
              <a:spcAft>
                <a:spcPts val="0"/>
              </a:spcAft>
              <a:buClr>
                <a:srgbClr val="C00000"/>
              </a:buClr>
              <a:buSzPts val="2400"/>
              <a:buFont typeface="Helvetica Neue"/>
              <a:buNone/>
            </a:pPr>
            <a:r>
              <a:rPr lang="en-US" sz="2400" b="1" dirty="0">
                <a:solidFill>
                  <a:srgbClr val="C00000"/>
                </a:solidFill>
                <a:latin typeface="Helvetica Neue"/>
                <a:ea typeface="Helvetica Neue"/>
                <a:cs typeface="Helvetica Neue"/>
                <a:sym typeface="Helvetica Neue"/>
              </a:rPr>
              <a:t>Master of Science in Nursing Leadership</a:t>
            </a:r>
            <a:endParaRPr dirty="0"/>
          </a:p>
          <a:p>
            <a:pPr marL="342900" lvl="0" indent="-342900" algn="ctr" rtl="0">
              <a:spcBef>
                <a:spcPts val="480"/>
              </a:spcBef>
              <a:spcAft>
                <a:spcPts val="0"/>
              </a:spcAft>
              <a:buClr>
                <a:srgbClr val="C00000"/>
              </a:buClr>
              <a:buSzPts val="2400"/>
              <a:buFont typeface="Helvetica Neue"/>
              <a:buNone/>
            </a:pPr>
            <a:r>
              <a:rPr lang="en-US" sz="2400" b="1" dirty="0">
                <a:solidFill>
                  <a:srgbClr val="C00000"/>
                </a:solidFill>
                <a:latin typeface="Helvetica Neue"/>
                <a:ea typeface="Helvetica Neue"/>
                <a:cs typeface="Helvetica Neue"/>
                <a:sym typeface="Helvetica Neue"/>
              </a:rPr>
              <a:t>Advanced Certificate in Nursing Leadership</a:t>
            </a:r>
            <a:endParaRPr sz="2400" b="1" dirty="0">
              <a:solidFill>
                <a:srgbClr val="C00000"/>
              </a:solidFill>
              <a:latin typeface="Helvetica Neue"/>
              <a:ea typeface="Helvetica Neue"/>
              <a:cs typeface="Helvetica Neue"/>
              <a:sym typeface="Helvetica Neue"/>
            </a:endParaRPr>
          </a:p>
          <a:p>
            <a:pPr marL="342900" lvl="0" indent="-342900" algn="ctr" rtl="0">
              <a:spcBef>
                <a:spcPts val="480"/>
              </a:spcBef>
              <a:spcAft>
                <a:spcPts val="0"/>
              </a:spcAft>
              <a:buClr>
                <a:srgbClr val="C00000"/>
              </a:buClr>
              <a:buSzPts val="2400"/>
              <a:buFont typeface="Helvetica Neue"/>
              <a:buNone/>
            </a:pPr>
            <a:r>
              <a:rPr lang="en-US" sz="2400" b="1" dirty="0">
                <a:solidFill>
                  <a:srgbClr val="C00000"/>
                </a:solidFill>
                <a:latin typeface="Helvetica Neue"/>
                <a:ea typeface="Helvetica Neue"/>
                <a:cs typeface="Helvetica Neue"/>
                <a:sym typeface="Helvetica Neue"/>
              </a:rPr>
              <a:t>Virtual Information Session</a:t>
            </a:r>
            <a:endParaRPr sz="2400" b="1" dirty="0">
              <a:solidFill>
                <a:srgbClr val="C00000"/>
              </a:solidFill>
              <a:latin typeface="Helvetica Neue"/>
              <a:ea typeface="Helvetica Neue"/>
              <a:cs typeface="Helvetica Neue"/>
              <a:sym typeface="Helvetica Neue"/>
            </a:endParaRPr>
          </a:p>
          <a:p>
            <a:pPr marL="342900" lvl="0" indent="-342900" algn="ctr" rtl="0">
              <a:spcBef>
                <a:spcPts val="360"/>
              </a:spcBef>
              <a:spcAft>
                <a:spcPts val="0"/>
              </a:spcAft>
              <a:buClr>
                <a:schemeClr val="dk1"/>
              </a:buClr>
              <a:buSzPts val="1800"/>
              <a:buFont typeface="Helvetica Neue"/>
              <a:buNone/>
            </a:pPr>
            <a:r>
              <a:rPr lang="en-US" sz="1800" b="1" i="1" dirty="0">
                <a:solidFill>
                  <a:schemeClr val="dk1"/>
                </a:solidFill>
                <a:latin typeface="Helvetica Neue"/>
                <a:ea typeface="Helvetica Neue"/>
                <a:cs typeface="Helvetica Neue"/>
                <a:sym typeface="Helvetica Neue"/>
              </a:rPr>
              <a:t>Paula </a:t>
            </a:r>
            <a:r>
              <a:rPr lang="en-US" sz="1800" b="1" i="1" dirty="0" err="1">
                <a:solidFill>
                  <a:schemeClr val="dk1"/>
                </a:solidFill>
                <a:latin typeface="Helvetica Neue"/>
                <a:ea typeface="Helvetica Neue"/>
                <a:cs typeface="Helvetica Neue"/>
                <a:sym typeface="Helvetica Neue"/>
              </a:rPr>
              <a:t>Timoney</a:t>
            </a:r>
            <a:r>
              <a:rPr lang="en-US" sz="1800" b="1" i="1" dirty="0">
                <a:solidFill>
                  <a:schemeClr val="dk1"/>
                </a:solidFill>
                <a:latin typeface="Helvetica Neue"/>
                <a:ea typeface="Helvetica Neue"/>
                <a:cs typeface="Helvetica Neue"/>
                <a:sym typeface="Helvetica Neue"/>
              </a:rPr>
              <a:t>, DNP, APRN, NNP-BC</a:t>
            </a:r>
            <a:endParaRPr sz="1800" b="1" i="1" dirty="0">
              <a:solidFill>
                <a:schemeClr val="dk1"/>
              </a:solidFill>
              <a:latin typeface="Helvetica Neue"/>
              <a:ea typeface="Helvetica Neue"/>
              <a:cs typeface="Helvetica Neue"/>
              <a:sym typeface="Helvetica Neue"/>
            </a:endParaRPr>
          </a:p>
          <a:p>
            <a:pPr marL="342900" lvl="0" indent="-342900" algn="ctr" rtl="0">
              <a:spcBef>
                <a:spcPts val="880"/>
              </a:spcBef>
              <a:spcAft>
                <a:spcPts val="0"/>
              </a:spcAft>
              <a:buClr>
                <a:srgbClr val="B60225"/>
              </a:buClr>
              <a:buSzPts val="4400"/>
              <a:buFont typeface="Helvetica Neue"/>
              <a:buNone/>
            </a:pPr>
            <a:endParaRPr dirty="0">
              <a:solidFill>
                <a:schemeClr val="dk1"/>
              </a:solidFill>
            </a:endParaRPr>
          </a:p>
        </p:txBody>
      </p:sp>
      <p:pic>
        <p:nvPicPr>
          <p:cNvPr id="46" name="Google Shape;46;p1" descr="C:\Users\jkavazanjian\Downloads\DSC_0405 (2).JPG"/>
          <p:cNvPicPr preferRelativeResize="0"/>
          <p:nvPr/>
        </p:nvPicPr>
        <p:blipFill rotWithShape="1">
          <a:blip r:embed="rId5">
            <a:alphaModFix/>
          </a:blip>
          <a:srcRect t="9807" r="2747" b="21837"/>
          <a:stretch/>
        </p:blipFill>
        <p:spPr>
          <a:xfrm>
            <a:off x="2549324" y="1152080"/>
            <a:ext cx="4444216" cy="2068946"/>
          </a:xfrm>
          <a:prstGeom prst="rect">
            <a:avLst/>
          </a:prstGeom>
          <a:noFill/>
          <a:ln>
            <a:noFill/>
          </a:ln>
        </p:spPr>
      </p:pic>
      <p:pic>
        <p:nvPicPr>
          <p:cNvPr id="47" name="Google Shape;47;p1" descr="A picture containing logo&#10;&#10;Description automatically generated"/>
          <p:cNvPicPr preferRelativeResize="0"/>
          <p:nvPr/>
        </p:nvPicPr>
        <p:blipFill rotWithShape="1">
          <a:blip r:embed="rId6">
            <a:alphaModFix/>
          </a:blip>
          <a:srcRect/>
          <a:stretch/>
        </p:blipFill>
        <p:spPr>
          <a:xfrm>
            <a:off x="194552" y="162128"/>
            <a:ext cx="3988341" cy="905969"/>
          </a:xfrm>
          <a:prstGeom prst="rect">
            <a:avLst/>
          </a:prstGeom>
          <a:noFill/>
          <a:ln>
            <a:noFill/>
          </a:ln>
        </p:spPr>
      </p:pic>
      <p:pic>
        <p:nvPicPr>
          <p:cNvPr id="5" name="Recorded Sound">
            <a:hlinkClick r:id="" action="ppaction://media"/>
            <a:extLst>
              <a:ext uri="{FF2B5EF4-FFF2-40B4-BE49-F238E27FC236}">
                <a16:creationId xmlns:a16="http://schemas.microsoft.com/office/drawing/2014/main" id="{1E183D0C-C0DC-5C6A-0E66-04F4ABFD7B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6516" y="531114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613"/>
    </mc:Choice>
    <mc:Fallback xmlns="">
      <p:transition spd="slow" advTm="246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1"/>
          <p:cNvSpPr txBox="1"/>
          <p:nvPr/>
        </p:nvSpPr>
        <p:spPr>
          <a:xfrm>
            <a:off x="1097280" y="1575581"/>
            <a:ext cx="6949500" cy="36932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414040"/>
                </a:solidFill>
                <a:latin typeface="Helvetica Neue"/>
                <a:ea typeface="Helvetica Neue"/>
                <a:cs typeface="Helvetica Neue"/>
                <a:sym typeface="Helvetica Neue"/>
              </a:rPr>
              <a:t>Process for Clinical Experiences</a:t>
            </a:r>
            <a:endParaRPr dirty="0"/>
          </a:p>
          <a:p>
            <a:pPr marL="0" marR="0" lvl="0" indent="0" algn="ctr" rtl="0">
              <a:spcBef>
                <a:spcPts val="0"/>
              </a:spcBef>
              <a:spcAft>
                <a:spcPts val="0"/>
              </a:spcAft>
              <a:buNone/>
            </a:pPr>
            <a:endParaRPr sz="1800" dirty="0">
              <a:solidFill>
                <a:srgbClr val="333333"/>
              </a:solidFill>
              <a:latin typeface="Helvetica Neue"/>
              <a:ea typeface="Helvetica Neue"/>
              <a:cs typeface="Helvetica Neue"/>
              <a:sym typeface="Helvetica Neue"/>
            </a:endParaRPr>
          </a:p>
          <a:p>
            <a:pPr lvl="0" indent="-114300" algn="ctr">
              <a:buClr>
                <a:srgbClr val="333333"/>
              </a:buClr>
              <a:buSzPts val="1800"/>
              <a:buFont typeface="Arial"/>
              <a:buChar char="•"/>
            </a:pPr>
            <a:r>
              <a:rPr lang="en-US" sz="1800" dirty="0">
                <a:solidFill>
                  <a:srgbClr val="333333"/>
                </a:solidFill>
                <a:latin typeface="Helvetica Neue"/>
                <a:ea typeface="Helvetica Neue"/>
                <a:cs typeface="Helvetica Neue"/>
                <a:sym typeface="Helvetica Neue"/>
              </a:rPr>
              <a:t>Students in the Master’s in Leadership program complete 90 hours per clinical course (a total of 180 hours).</a:t>
            </a:r>
          </a:p>
          <a:p>
            <a:pPr lvl="0" indent="-114300" algn="ctr">
              <a:buClr>
                <a:srgbClr val="333333"/>
              </a:buClr>
              <a:buSzPts val="1800"/>
              <a:buFont typeface="Arial"/>
              <a:buChar char="•"/>
            </a:pPr>
            <a:r>
              <a:rPr lang="en-US" sz="1800" dirty="0">
                <a:solidFill>
                  <a:srgbClr val="333333"/>
                </a:solidFill>
                <a:latin typeface="Helvetica Neue"/>
                <a:ea typeface="Helvetica Neue"/>
                <a:cs typeface="Helvetica Neue"/>
                <a:sym typeface="Helvetica Neue"/>
              </a:rPr>
              <a:t> Students are required to network to locate their own clinical placements and preceptors. </a:t>
            </a:r>
          </a:p>
          <a:p>
            <a:pPr lvl="0" indent="-114300" algn="ctr">
              <a:buClr>
                <a:srgbClr val="333333"/>
              </a:buClr>
              <a:buSzPts val="1800"/>
              <a:buFont typeface="Arial"/>
              <a:buChar char="•"/>
            </a:pPr>
            <a:r>
              <a:rPr lang="en-US" sz="1800" dirty="0">
                <a:solidFill>
                  <a:srgbClr val="333333"/>
                </a:solidFill>
                <a:latin typeface="Helvetica Neue"/>
                <a:ea typeface="Helvetica Neue"/>
                <a:cs typeface="Helvetica Neue"/>
                <a:sym typeface="Helvetica Neue"/>
              </a:rPr>
              <a:t>Once a suitable site is identified, students submit a clinical placement request form for processing.  </a:t>
            </a:r>
          </a:p>
          <a:p>
            <a:pPr lvl="0" indent="-114300" algn="ctr">
              <a:buClr>
                <a:srgbClr val="333333"/>
              </a:buClr>
              <a:buSzPts val="1800"/>
              <a:buFont typeface="Arial"/>
              <a:buChar char="•"/>
            </a:pPr>
            <a:r>
              <a:rPr lang="en-US" sz="1800" dirty="0">
                <a:solidFill>
                  <a:srgbClr val="333333"/>
                </a:solidFill>
                <a:latin typeface="Helvetica Neue"/>
                <a:ea typeface="Helvetica Neue"/>
                <a:cs typeface="Helvetica Neue"/>
                <a:sym typeface="Helvetica Neue"/>
              </a:rPr>
              <a:t>The Office of Clinical Placements facilitates the processing of clinical placement requests and contracts for all clinical affiliations within the master’s and advanced certificate programs. </a:t>
            </a:r>
            <a:endParaRPr dirty="0"/>
          </a:p>
          <a:p>
            <a:pPr marL="0" marR="0" lvl="0" indent="-114300" algn="ctr" rtl="0">
              <a:spcBef>
                <a:spcPts val="0"/>
              </a:spcBef>
              <a:spcAft>
                <a:spcPts val="0"/>
              </a:spcAft>
              <a:buClr>
                <a:srgbClr val="333333"/>
              </a:buClr>
              <a:buSzPts val="1800"/>
              <a:buFont typeface="Arial"/>
              <a:buChar char="•"/>
            </a:pPr>
            <a:r>
              <a:rPr lang="en-US" sz="1800" dirty="0">
                <a:solidFill>
                  <a:srgbClr val="333333"/>
                </a:solidFill>
                <a:latin typeface="Helvetica Neue"/>
                <a:ea typeface="Helvetica Neue"/>
                <a:cs typeface="Helvetica Neue"/>
                <a:sym typeface="Helvetica Neue"/>
              </a:rPr>
              <a:t>The Office of Clinical Placements works collaboratively with faculty to secure clinical placement sites for students.</a:t>
            </a:r>
            <a:endParaRPr dirty="0"/>
          </a:p>
        </p:txBody>
      </p:sp>
      <p:sp>
        <p:nvSpPr>
          <p:cNvPr id="122" name="Google Shape;122;p11"/>
          <p:cNvSpPr txBox="1"/>
          <p:nvPr/>
        </p:nvSpPr>
        <p:spPr>
          <a:xfrm>
            <a:off x="0" y="6362700"/>
            <a:ext cx="9144000" cy="495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000"/>
              <a:buFont typeface="Arial"/>
              <a:buNone/>
            </a:pPr>
            <a:r>
              <a:rPr lang="en-US" sz="2000">
                <a:solidFill>
                  <a:schemeClr val="lt1"/>
                </a:solidFill>
                <a:latin typeface="Helvetica Neue"/>
                <a:ea typeface="Helvetica Neue"/>
                <a:cs typeface="Helvetica Neue"/>
                <a:sym typeface="Helvetica Neue"/>
              </a:rPr>
              <a:t>Clinical Placements</a:t>
            </a:r>
            <a:endParaRPr sz="2000">
              <a:solidFill>
                <a:schemeClr val="lt1"/>
              </a:solidFill>
              <a:latin typeface="Helvetica Neue"/>
              <a:ea typeface="Helvetica Neue"/>
              <a:cs typeface="Helvetica Neue"/>
              <a:sym typeface="Helvetica Neue"/>
            </a:endParaRPr>
          </a:p>
        </p:txBody>
      </p:sp>
      <p:pic>
        <p:nvPicPr>
          <p:cNvPr id="2" name="Recorded Sound">
            <a:hlinkClick r:id="" action="ppaction://media"/>
            <a:extLst>
              <a:ext uri="{FF2B5EF4-FFF2-40B4-BE49-F238E27FC236}">
                <a16:creationId xmlns:a16="http://schemas.microsoft.com/office/drawing/2014/main" id="{F92407D9-1443-9FCC-FBE4-2F1F0B785E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5884" y="526885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577"/>
    </mc:Choice>
    <mc:Fallback xmlns="">
      <p:transition spd="slow" advTm="32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2"/>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dirty="0"/>
              <a:t>Application and Deadline</a:t>
            </a:r>
            <a:endParaRPr dirty="0"/>
          </a:p>
        </p:txBody>
      </p:sp>
      <p:pic>
        <p:nvPicPr>
          <p:cNvPr id="128" name="Google Shape;128;p12"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sp>
        <p:nvSpPr>
          <p:cNvPr id="129" name="Google Shape;129;p12"/>
          <p:cNvSpPr/>
          <p:nvPr/>
        </p:nvSpPr>
        <p:spPr>
          <a:xfrm>
            <a:off x="514421" y="2256838"/>
            <a:ext cx="5495364" cy="3139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The online application will be available every year in August under Quick Links in our website</a:t>
            </a:r>
            <a:endParaRPr dirty="0"/>
          </a:p>
          <a:p>
            <a:pPr marL="0" marR="0" lvl="0" indent="0" algn="ctr" rtl="0">
              <a:spcBef>
                <a:spcPts val="0"/>
              </a:spcBef>
              <a:spcAft>
                <a:spcPts val="0"/>
              </a:spcAft>
              <a:buNone/>
            </a:pPr>
            <a:r>
              <a:rPr lang="en-US" sz="1800" u="sng"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https://graduateadmissions.stonybrook.edu/apply/</a:t>
            </a:r>
            <a:endParaRPr sz="1800" dirty="0">
              <a:solidFill>
                <a:schemeClr val="dk1"/>
              </a:solidFill>
              <a:latin typeface="Arial"/>
              <a:ea typeface="Arial"/>
              <a:cs typeface="Arial"/>
              <a:sym typeface="Arial"/>
            </a:endParaRPr>
          </a:p>
          <a:p>
            <a:pPr marL="0" marR="0" lvl="0" indent="0" algn="ctr" rtl="0">
              <a:spcBef>
                <a:spcPts val="0"/>
              </a:spcBef>
              <a:spcAft>
                <a:spcPts val="0"/>
              </a:spcAft>
              <a:buNone/>
            </a:pPr>
            <a:endParaRPr sz="1800" dirty="0">
              <a:solidFill>
                <a:schemeClr val="dk1"/>
              </a:solidFill>
              <a:latin typeface="Arial"/>
              <a:ea typeface="Arial"/>
              <a:cs typeface="Arial"/>
              <a:sym typeface="Arial"/>
            </a:endParaRPr>
          </a:p>
          <a:p>
            <a:pPr marL="0" marR="0" lvl="0" indent="0" algn="ctr" rtl="0">
              <a:spcBef>
                <a:spcPts val="0"/>
              </a:spcBef>
              <a:spcAft>
                <a:spcPts val="0"/>
              </a:spcAft>
              <a:buNone/>
            </a:pPr>
            <a:endParaRPr sz="1800" dirty="0">
              <a:solidFill>
                <a:schemeClr val="dk1"/>
              </a:solidFill>
              <a:latin typeface="Arial"/>
              <a:ea typeface="Arial"/>
              <a:cs typeface="Arial"/>
              <a:sym typeface="Arial"/>
            </a:endParaRPr>
          </a:p>
          <a:p>
            <a:pPr marL="0" marR="0" lvl="0" indent="0" algn="ctr" rtl="0">
              <a:spcBef>
                <a:spcPts val="0"/>
              </a:spcBef>
              <a:spcAft>
                <a:spcPts val="0"/>
              </a:spcAft>
              <a:buNone/>
            </a:pPr>
            <a:r>
              <a:rPr lang="en-US" sz="1800" dirty="0">
                <a:solidFill>
                  <a:schemeClr val="dk1"/>
                </a:solidFill>
                <a:latin typeface="Arial"/>
                <a:ea typeface="Arial"/>
                <a:cs typeface="Arial"/>
                <a:sym typeface="Arial"/>
              </a:rPr>
              <a:t>Application deadlines can be checked in our website </a:t>
            </a:r>
            <a:r>
              <a:rPr lang="en-US" sz="1800" u="sng" dirty="0">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https://nursing.stonybrookmedicine.edu/academic</a:t>
            </a:r>
            <a:r>
              <a:rPr lang="en-US" sz="1800" dirty="0">
                <a:solidFill>
                  <a:schemeClr val="dk1"/>
                </a:solidFill>
                <a:latin typeface="Arial"/>
                <a:ea typeface="Arial"/>
                <a:cs typeface="Arial"/>
                <a:sym typeface="Arial"/>
              </a:rPr>
              <a:t> </a:t>
            </a:r>
            <a:endParaRPr dirty="0"/>
          </a:p>
          <a:p>
            <a:pPr marL="0" marR="0" lvl="0" indent="0" algn="ctr" rtl="0">
              <a:spcBef>
                <a:spcPts val="0"/>
              </a:spcBef>
              <a:spcAft>
                <a:spcPts val="0"/>
              </a:spcAft>
              <a:buNone/>
            </a:pPr>
            <a:endParaRPr sz="1800" dirty="0">
              <a:solidFill>
                <a:schemeClr val="dk1"/>
              </a:solidFill>
              <a:latin typeface="Arial"/>
              <a:ea typeface="Arial"/>
              <a:cs typeface="Arial"/>
              <a:sym typeface="Arial"/>
            </a:endParaRPr>
          </a:p>
          <a:p>
            <a:pPr lvl="0" algn="ctr"/>
            <a:endParaRPr lang="en-US" sz="1800" dirty="0">
              <a:solidFill>
                <a:schemeClr val="dk1"/>
              </a:solidFill>
            </a:endParaRPr>
          </a:p>
          <a:p>
            <a:pPr marL="0" marR="0" lvl="0" indent="0" algn="ctr" rtl="0">
              <a:spcBef>
                <a:spcPts val="0"/>
              </a:spcBef>
              <a:spcAft>
                <a:spcPts val="0"/>
              </a:spcAft>
              <a:buNone/>
            </a:pPr>
            <a:endParaRPr sz="1800" dirty="0">
              <a:solidFill>
                <a:schemeClr val="dk1"/>
              </a:solidFill>
              <a:latin typeface="Arial"/>
              <a:ea typeface="Arial"/>
              <a:cs typeface="Arial"/>
              <a:sym typeface="Arial"/>
            </a:endParaRPr>
          </a:p>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pic>
        <p:nvPicPr>
          <p:cNvPr id="130" name="Google Shape;130;p12" descr="A picture containing box, bed&#10;&#10;Description automatically generated"/>
          <p:cNvPicPr preferRelativeResize="0"/>
          <p:nvPr/>
        </p:nvPicPr>
        <p:blipFill rotWithShape="1">
          <a:blip r:embed="rId8">
            <a:alphaModFix/>
          </a:blip>
          <a:srcRect/>
          <a:stretch/>
        </p:blipFill>
        <p:spPr>
          <a:xfrm>
            <a:off x="6369090" y="2723622"/>
            <a:ext cx="2540573" cy="1422721"/>
          </a:xfrm>
          <a:prstGeom prst="rect">
            <a:avLst/>
          </a:prstGeom>
          <a:noFill/>
          <a:ln>
            <a:noFill/>
          </a:ln>
        </p:spPr>
      </p:pic>
      <p:pic>
        <p:nvPicPr>
          <p:cNvPr id="2" name="Recorded Sound">
            <a:hlinkClick r:id="" action="ppaction://media"/>
            <a:extLst>
              <a:ext uri="{FF2B5EF4-FFF2-40B4-BE49-F238E27FC236}">
                <a16:creationId xmlns:a16="http://schemas.microsoft.com/office/drawing/2014/main" id="{CC7660CB-B1A1-595D-64C8-C25EFF1CC3E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83884" y="539611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71"/>
    </mc:Choice>
    <mc:Fallback xmlns="">
      <p:transition spd="slow" advTm="2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3"/>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Admission Requirements – Master of Science in Nursing Leadership</a:t>
            </a:r>
            <a:endParaRPr/>
          </a:p>
        </p:txBody>
      </p:sp>
      <p:sp>
        <p:nvSpPr>
          <p:cNvPr id="136" name="Google Shape;136;p13"/>
          <p:cNvSpPr txBox="1">
            <a:spLocks noGrp="1"/>
          </p:cNvSpPr>
          <p:nvPr>
            <p:ph type="body" idx="2"/>
          </p:nvPr>
        </p:nvSpPr>
        <p:spPr>
          <a:xfrm>
            <a:off x="457200" y="1066800"/>
            <a:ext cx="8229600" cy="5211917"/>
          </a:xfrm>
          <a:prstGeom prst="rect">
            <a:avLst/>
          </a:prstGeom>
          <a:noFill/>
          <a:ln>
            <a:noFill/>
          </a:ln>
        </p:spPr>
        <p:txBody>
          <a:bodyPr spcFirstLastPara="1" wrap="square" lIns="0" tIns="0" rIns="0" bIns="0" anchor="ctr" anchorCtr="0">
            <a:noAutofit/>
          </a:bodyPr>
          <a:lstStyle/>
          <a:p>
            <a:pPr marL="342900" lvl="0" indent="-342900" algn="ctr" rtl="0">
              <a:spcBef>
                <a:spcPts val="0"/>
              </a:spcBef>
              <a:spcAft>
                <a:spcPts val="0"/>
              </a:spcAft>
              <a:buClr>
                <a:srgbClr val="B60225"/>
              </a:buClr>
              <a:buSzPts val="2800"/>
              <a:buFont typeface="Helvetica Neue"/>
              <a:buNone/>
            </a:pPr>
            <a:endParaRPr sz="2800">
              <a:solidFill>
                <a:schemeClr val="dk1"/>
              </a:solidFill>
            </a:endParaRPr>
          </a:p>
          <a:p>
            <a:pPr marL="342900" lvl="0" indent="-342900" algn="ctr" rtl="0">
              <a:spcBef>
                <a:spcPts val="560"/>
              </a:spcBef>
              <a:spcAft>
                <a:spcPts val="0"/>
              </a:spcAft>
              <a:buClr>
                <a:srgbClr val="B60225"/>
              </a:buClr>
              <a:buSzPts val="2800"/>
              <a:buFont typeface="Helvetica Neue"/>
              <a:buNone/>
            </a:pPr>
            <a:endParaRPr sz="2800">
              <a:solidFill>
                <a:schemeClr val="dk1"/>
              </a:solidFill>
            </a:endParaRPr>
          </a:p>
        </p:txBody>
      </p:sp>
      <p:pic>
        <p:nvPicPr>
          <p:cNvPr id="137" name="Google Shape;137;p13"/>
          <p:cNvPicPr preferRelativeResize="0"/>
          <p:nvPr/>
        </p:nvPicPr>
        <p:blipFill rotWithShape="1">
          <a:blip r:embed="rId5">
            <a:alphaModFix/>
          </a:blip>
          <a:srcRect/>
          <a:stretch/>
        </p:blipFill>
        <p:spPr>
          <a:xfrm>
            <a:off x="1953859" y="5046540"/>
            <a:ext cx="5236271" cy="1074105"/>
          </a:xfrm>
          <a:prstGeom prst="rect">
            <a:avLst/>
          </a:prstGeom>
          <a:noFill/>
          <a:ln>
            <a:noFill/>
          </a:ln>
        </p:spPr>
      </p:pic>
      <p:pic>
        <p:nvPicPr>
          <p:cNvPr id="138" name="Google Shape;138;p13" descr="A picture containing logo&#10;&#10;Description automatically generated"/>
          <p:cNvPicPr preferRelativeResize="0"/>
          <p:nvPr/>
        </p:nvPicPr>
        <p:blipFill rotWithShape="1">
          <a:blip r:embed="rId6">
            <a:alphaModFix/>
          </a:blip>
          <a:srcRect/>
          <a:stretch/>
        </p:blipFill>
        <p:spPr>
          <a:xfrm>
            <a:off x="194552" y="162128"/>
            <a:ext cx="3988341" cy="905969"/>
          </a:xfrm>
          <a:prstGeom prst="rect">
            <a:avLst/>
          </a:prstGeom>
          <a:noFill/>
          <a:ln>
            <a:noFill/>
          </a:ln>
        </p:spPr>
      </p:pic>
      <p:sp>
        <p:nvSpPr>
          <p:cNvPr id="139" name="Google Shape;139;p13"/>
          <p:cNvSpPr txBox="1"/>
          <p:nvPr/>
        </p:nvSpPr>
        <p:spPr>
          <a:xfrm>
            <a:off x="2259098" y="1228175"/>
            <a:ext cx="5403573" cy="35393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b="1" dirty="0">
              <a:solidFill>
                <a:srgbClr val="C00000"/>
              </a:solidFill>
            </a:endParaRPr>
          </a:p>
          <a:p>
            <a:pPr marL="0" marR="0" lvl="0" indent="0" algn="ctr" rtl="0">
              <a:spcBef>
                <a:spcPts val="0"/>
              </a:spcBef>
              <a:spcAft>
                <a:spcPts val="0"/>
              </a:spcAft>
              <a:buNone/>
            </a:pPr>
            <a:r>
              <a:rPr lang="en-US" sz="1400" b="1" dirty="0">
                <a:solidFill>
                  <a:srgbClr val="C00000"/>
                </a:solidFill>
                <a:latin typeface="Arial"/>
                <a:ea typeface="Arial"/>
                <a:cs typeface="Arial"/>
                <a:sym typeface="Arial"/>
              </a:rPr>
              <a:t>Master of Science in Nursing Leadership Admission Requirements </a:t>
            </a:r>
            <a:endParaRPr sz="1400" dirty="0">
              <a:solidFill>
                <a:srgbClr val="C00000"/>
              </a:solidFill>
              <a:latin typeface="Arial"/>
              <a:ea typeface="Arial"/>
              <a:cs typeface="Arial"/>
              <a:sym typeface="Arial"/>
            </a:endParaRPr>
          </a:p>
          <a:p>
            <a:pPr marL="0" marR="0" lvl="0" indent="0" algn="ctr" rtl="0">
              <a:spcBef>
                <a:spcPts val="0"/>
              </a:spcBef>
              <a:spcAft>
                <a:spcPts val="0"/>
              </a:spcAft>
              <a:buNone/>
            </a:pPr>
            <a:r>
              <a:rPr lang="en-US" sz="1400" dirty="0">
                <a:solidFill>
                  <a:schemeClr val="dk1"/>
                </a:solidFill>
                <a:latin typeface="Arial"/>
                <a:ea typeface="Arial"/>
                <a:cs typeface="Arial"/>
                <a:sym typeface="Arial"/>
              </a:rPr>
              <a:t>•Bachelor of Science degree with a major in nursing (applicants with non-nursing bachelor degrees will need to submit a Clinical Practice Portfolio)</a:t>
            </a:r>
            <a:endParaRPr dirty="0"/>
          </a:p>
          <a:p>
            <a:pPr marL="0" marR="0" lvl="0" indent="0" algn="ctr" rtl="0">
              <a:spcBef>
                <a:spcPts val="0"/>
              </a:spcBef>
              <a:spcAft>
                <a:spcPts val="0"/>
              </a:spcAft>
              <a:buNone/>
            </a:pPr>
            <a:r>
              <a:rPr lang="en-US" sz="1400" dirty="0">
                <a:solidFill>
                  <a:schemeClr val="dk1"/>
                </a:solidFill>
                <a:latin typeface="Arial"/>
                <a:ea typeface="Arial"/>
                <a:cs typeface="Arial"/>
                <a:sym typeface="Arial"/>
              </a:rPr>
              <a:t>•Minimum of one year's recent relevant experience (preferred)</a:t>
            </a:r>
            <a:endParaRPr dirty="0"/>
          </a:p>
          <a:p>
            <a:pPr marL="0" marR="0" lvl="0" indent="0" algn="ctr" rtl="0">
              <a:spcBef>
                <a:spcPts val="0"/>
              </a:spcBef>
              <a:spcAft>
                <a:spcPts val="0"/>
              </a:spcAft>
              <a:buNone/>
            </a:pPr>
            <a:r>
              <a:rPr lang="en-US" sz="1400" dirty="0">
                <a:solidFill>
                  <a:schemeClr val="dk1"/>
                </a:solidFill>
                <a:latin typeface="Arial"/>
                <a:ea typeface="Arial"/>
                <a:cs typeface="Arial"/>
                <a:sym typeface="Arial"/>
              </a:rPr>
              <a:t>•Unofficial transcripts from all college/universities attended</a:t>
            </a:r>
            <a:endParaRPr dirty="0"/>
          </a:p>
          <a:p>
            <a:pPr marL="0" marR="0" lvl="0" indent="0" algn="ctr" rtl="0">
              <a:spcBef>
                <a:spcPts val="0"/>
              </a:spcBef>
              <a:spcAft>
                <a:spcPts val="0"/>
              </a:spcAft>
              <a:buNone/>
            </a:pPr>
            <a:r>
              <a:rPr lang="en-US" sz="1400" dirty="0">
                <a:solidFill>
                  <a:schemeClr val="dk1"/>
                </a:solidFill>
                <a:latin typeface="Arial"/>
                <a:ea typeface="Arial"/>
                <a:cs typeface="Arial"/>
                <a:sym typeface="Arial"/>
              </a:rPr>
              <a:t>•Cumulative grade point average of at least 3.0</a:t>
            </a:r>
            <a:endParaRPr dirty="0"/>
          </a:p>
          <a:p>
            <a:pPr marL="0" marR="0" lvl="0" indent="0" algn="ctr" rtl="0">
              <a:spcBef>
                <a:spcPts val="0"/>
              </a:spcBef>
              <a:spcAft>
                <a:spcPts val="0"/>
              </a:spcAft>
              <a:buNone/>
            </a:pPr>
            <a:r>
              <a:rPr lang="en-US" sz="1400" dirty="0">
                <a:solidFill>
                  <a:schemeClr val="dk1"/>
                </a:solidFill>
                <a:latin typeface="Arial"/>
                <a:ea typeface="Arial"/>
                <a:cs typeface="Arial"/>
                <a:sym typeface="Arial"/>
              </a:rPr>
              <a:t>•Current professional Registered Nurse license</a:t>
            </a:r>
            <a:endParaRPr dirty="0"/>
          </a:p>
          <a:p>
            <a:pPr marL="0" marR="0" lvl="0" indent="0" algn="ctr" rtl="0">
              <a:spcBef>
                <a:spcPts val="0"/>
              </a:spcBef>
              <a:spcAft>
                <a:spcPts val="0"/>
              </a:spcAft>
              <a:buNone/>
            </a:pPr>
            <a:r>
              <a:rPr lang="en-US" sz="1400" dirty="0">
                <a:solidFill>
                  <a:schemeClr val="dk1"/>
                </a:solidFill>
                <a:latin typeface="Arial"/>
                <a:ea typeface="Arial"/>
                <a:cs typeface="Arial"/>
                <a:sym typeface="Arial"/>
              </a:rPr>
              <a:t>•    Three letters of recommendation</a:t>
            </a:r>
          </a:p>
          <a:p>
            <a:pPr marL="0" marR="0" lvl="0" indent="0" algn="ctr" rtl="0">
              <a:spcBef>
                <a:spcPts val="0"/>
              </a:spcBef>
              <a:spcAft>
                <a:spcPts val="0"/>
              </a:spcAft>
              <a:buNone/>
            </a:pPr>
            <a:r>
              <a:rPr lang="en-US" sz="1400" dirty="0">
                <a:solidFill>
                  <a:schemeClr val="dk1"/>
                </a:solidFill>
                <a:latin typeface="Arial"/>
                <a:ea typeface="Arial"/>
                <a:cs typeface="Arial"/>
                <a:sym typeface="Arial"/>
              </a:rPr>
              <a:t>•    Three credit undergraduate course in Statistics</a:t>
            </a:r>
            <a:endParaRPr dirty="0"/>
          </a:p>
          <a:p>
            <a:pPr marL="0" marR="0" lvl="0" indent="0" algn="ctr" rtl="0">
              <a:spcBef>
                <a:spcPts val="0"/>
              </a:spcBef>
              <a:spcAft>
                <a:spcPts val="0"/>
              </a:spcAft>
              <a:buNone/>
            </a:pPr>
            <a:r>
              <a:rPr lang="en-US" sz="1400" dirty="0">
                <a:solidFill>
                  <a:schemeClr val="dk1"/>
                </a:solidFill>
                <a:latin typeface="Arial"/>
                <a:ea typeface="Arial"/>
                <a:cs typeface="Arial"/>
                <a:sym typeface="Arial"/>
              </a:rPr>
              <a:t>•    Meet all Technical Standards for Admission and Retention</a:t>
            </a:r>
          </a:p>
          <a:p>
            <a:pPr marL="285750" lvl="0" indent="-285750" algn="ctr">
              <a:buFont typeface="Arial" panose="020B0604020202020204" pitchFamily="34" charset="0"/>
              <a:buChar char="•"/>
            </a:pPr>
            <a:r>
              <a:rPr lang="en-US" dirty="0">
                <a:solidFill>
                  <a:schemeClr val="dk1"/>
                </a:solidFill>
              </a:rPr>
              <a:t>Please visit our website for additional information:</a:t>
            </a:r>
          </a:p>
          <a:p>
            <a:pPr lvl="0" algn="ctr"/>
            <a:r>
              <a:rPr lang="en-US" dirty="0">
                <a:solidFill>
                  <a:schemeClr val="dk1"/>
                </a:solidFill>
              </a:rPr>
              <a:t>https://nursing.stonybrookmedicine.edu/nursingleadershipmaster</a:t>
            </a:r>
          </a:p>
          <a:p>
            <a:pPr marL="0" marR="0" lvl="0" indent="0" algn="l" rtl="0">
              <a:spcBef>
                <a:spcPts val="0"/>
              </a:spcBef>
              <a:spcAft>
                <a:spcPts val="0"/>
              </a:spcAft>
              <a:buNone/>
            </a:pPr>
            <a:endParaRPr dirty="0"/>
          </a:p>
        </p:txBody>
      </p:sp>
      <p:pic>
        <p:nvPicPr>
          <p:cNvPr id="3" name="Recorded Sound">
            <a:hlinkClick r:id="" action="ppaction://media"/>
            <a:extLst>
              <a:ext uri="{FF2B5EF4-FFF2-40B4-BE49-F238E27FC236}">
                <a16:creationId xmlns:a16="http://schemas.microsoft.com/office/drawing/2014/main" id="{2F66B033-7F40-0BD4-FDBB-B02CDE5B60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04398" y="504654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80"/>
    </mc:Choice>
    <mc:Fallback xmlns="">
      <p:transition spd="slow" advTm="39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6"/>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Clinical Practice Portfolio</a:t>
            </a:r>
            <a:endParaRPr/>
          </a:p>
        </p:txBody>
      </p:sp>
      <p:sp>
        <p:nvSpPr>
          <p:cNvPr id="159" name="Google Shape;159;p16"/>
          <p:cNvSpPr txBox="1">
            <a:spLocks noGrp="1"/>
          </p:cNvSpPr>
          <p:nvPr>
            <p:ph type="body" idx="2"/>
          </p:nvPr>
        </p:nvSpPr>
        <p:spPr>
          <a:xfrm>
            <a:off x="429064" y="1673171"/>
            <a:ext cx="4635305" cy="5211917"/>
          </a:xfrm>
          <a:prstGeom prst="rect">
            <a:avLst/>
          </a:prstGeom>
          <a:noFill/>
          <a:ln>
            <a:noFill/>
          </a:ln>
        </p:spPr>
        <p:txBody>
          <a:bodyPr spcFirstLastPara="1" wrap="square" lIns="0" tIns="0" rIns="0" bIns="0" anchor="ctr" anchorCtr="0">
            <a:noAutofit/>
          </a:bodyPr>
          <a:lstStyle/>
          <a:p>
            <a:pPr marL="342900" lvl="0" indent="-342900" algn="l" rtl="0">
              <a:spcBef>
                <a:spcPts val="0"/>
              </a:spcBef>
              <a:spcAft>
                <a:spcPts val="0"/>
              </a:spcAft>
              <a:buClr>
                <a:srgbClr val="B60225"/>
              </a:buClr>
              <a:buSzPts val="2400"/>
              <a:buNone/>
            </a:pPr>
            <a:endParaRPr sz="2400" dirty="0">
              <a:solidFill>
                <a:schemeClr val="dk1"/>
              </a:solidFill>
            </a:endParaRPr>
          </a:p>
          <a:p>
            <a:pPr marL="0" lvl="0" indent="0" algn="l" rtl="0">
              <a:spcBef>
                <a:spcPts val="400"/>
              </a:spcBef>
              <a:spcAft>
                <a:spcPts val="0"/>
              </a:spcAft>
              <a:buClr>
                <a:schemeClr val="dk1"/>
              </a:buClr>
              <a:buSzPts val="2000"/>
              <a:buNone/>
            </a:pPr>
            <a:r>
              <a:rPr lang="en-US" sz="2000" b="1" dirty="0">
                <a:solidFill>
                  <a:schemeClr val="dk1"/>
                </a:solidFill>
              </a:rPr>
              <a:t>* Clinical Practice Portfolio </a:t>
            </a:r>
            <a:r>
              <a:rPr lang="en-US" sz="1800" dirty="0">
                <a:solidFill>
                  <a:schemeClr val="dk1"/>
                </a:solidFill>
              </a:rPr>
              <a:t>- Registered Nurse applicants to a master’s program with a non-nursing bachelor's degree are required to submit a clinical practice portfolio to be evaluated for baccalaureate-level nursing competencies upon conditional admission once they have been admitted to a program. A non-refundable fee of $300 is required for the portfolio evaluation. Upon successful completion and approval from the Program Director and the Chair of the Department of Nursing Organization and Leadership of the portfolio, the student will be matriculated to the program. If the portfolio does not meet academic standards, the student cannot progress in the program. </a:t>
            </a:r>
            <a:endParaRPr dirty="0"/>
          </a:p>
          <a:p>
            <a:pPr marL="0" lvl="0" indent="0" algn="l" rtl="0">
              <a:spcBef>
                <a:spcPts val="480"/>
              </a:spcBef>
              <a:spcAft>
                <a:spcPts val="0"/>
              </a:spcAft>
              <a:buClr>
                <a:srgbClr val="B60225"/>
              </a:buClr>
              <a:buSzPts val="2400"/>
              <a:buNone/>
            </a:pPr>
            <a:endParaRPr sz="2400" b="1" dirty="0"/>
          </a:p>
          <a:p>
            <a:pPr marL="285750" lvl="0" indent="-133350" algn="l" rtl="0">
              <a:spcBef>
                <a:spcPts val="480"/>
              </a:spcBef>
              <a:spcAft>
                <a:spcPts val="0"/>
              </a:spcAft>
              <a:buClr>
                <a:srgbClr val="B60225"/>
              </a:buClr>
              <a:buSzPts val="2400"/>
              <a:buFont typeface="Arial"/>
              <a:buNone/>
            </a:pPr>
            <a:endParaRPr sz="2400" b="1" dirty="0"/>
          </a:p>
          <a:p>
            <a:pPr marL="285750" lvl="0" indent="-133350" algn="l" rtl="0">
              <a:spcBef>
                <a:spcPts val="480"/>
              </a:spcBef>
              <a:spcAft>
                <a:spcPts val="0"/>
              </a:spcAft>
              <a:buClr>
                <a:srgbClr val="B60225"/>
              </a:buClr>
              <a:buSzPts val="2400"/>
              <a:buFont typeface="Arial"/>
              <a:buNone/>
            </a:pPr>
            <a:endParaRPr sz="2400" b="1" dirty="0"/>
          </a:p>
          <a:p>
            <a:pPr marL="342900" lvl="0" indent="-342900" algn="l" rtl="0">
              <a:spcBef>
                <a:spcPts val="480"/>
              </a:spcBef>
              <a:spcAft>
                <a:spcPts val="0"/>
              </a:spcAft>
              <a:buClr>
                <a:srgbClr val="B60225"/>
              </a:buClr>
              <a:buSzPts val="2400"/>
              <a:buNone/>
            </a:pPr>
            <a:endParaRPr sz="2400" dirty="0"/>
          </a:p>
        </p:txBody>
      </p:sp>
      <p:pic>
        <p:nvPicPr>
          <p:cNvPr id="160" name="Google Shape;160;p16"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pic>
        <p:nvPicPr>
          <p:cNvPr id="161" name="Google Shape;161;p16"/>
          <p:cNvPicPr preferRelativeResize="0"/>
          <p:nvPr/>
        </p:nvPicPr>
        <p:blipFill rotWithShape="1">
          <a:blip r:embed="rId6">
            <a:alphaModFix/>
          </a:blip>
          <a:srcRect/>
          <a:stretch/>
        </p:blipFill>
        <p:spPr>
          <a:xfrm>
            <a:off x="5124241" y="2630657"/>
            <a:ext cx="3513322" cy="2344761"/>
          </a:xfrm>
          <a:prstGeom prst="rect">
            <a:avLst/>
          </a:prstGeom>
          <a:noFill/>
          <a:ln>
            <a:noFill/>
          </a:ln>
        </p:spPr>
      </p:pic>
      <p:pic>
        <p:nvPicPr>
          <p:cNvPr id="2" name="Recorded Sound">
            <a:hlinkClick r:id="" action="ppaction://media"/>
            <a:extLst>
              <a:ext uri="{FF2B5EF4-FFF2-40B4-BE49-F238E27FC236}">
                <a16:creationId xmlns:a16="http://schemas.microsoft.com/office/drawing/2014/main" id="{EAF68986-0F67-2777-2ED4-6C2679D5D3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87916" y="527785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37"/>
    </mc:Choice>
    <mc:Fallback xmlns="">
      <p:transition spd="slow" advTm="1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4"/>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Admission Requirements – Advanced Certificate in Nursing Leadership</a:t>
            </a:r>
            <a:endParaRPr/>
          </a:p>
        </p:txBody>
      </p:sp>
      <p:sp>
        <p:nvSpPr>
          <p:cNvPr id="145" name="Google Shape;145;p14"/>
          <p:cNvSpPr txBox="1">
            <a:spLocks noGrp="1"/>
          </p:cNvSpPr>
          <p:nvPr>
            <p:ph type="body" idx="2"/>
          </p:nvPr>
        </p:nvSpPr>
        <p:spPr>
          <a:xfrm>
            <a:off x="1783976" y="1165411"/>
            <a:ext cx="5441576" cy="1398494"/>
          </a:xfrm>
          <a:prstGeom prst="rect">
            <a:avLst/>
          </a:prstGeom>
          <a:noFill/>
          <a:ln>
            <a:noFill/>
          </a:ln>
        </p:spPr>
        <p:txBody>
          <a:bodyPr spcFirstLastPara="1" wrap="square" lIns="0" tIns="0" rIns="0" bIns="0" anchor="ctr" anchorCtr="0">
            <a:noAutofit/>
          </a:bodyPr>
          <a:lstStyle/>
          <a:p>
            <a:pPr marL="342900" lvl="0" indent="-342900" algn="ctr" rtl="0">
              <a:spcBef>
                <a:spcPts val="0"/>
              </a:spcBef>
              <a:spcAft>
                <a:spcPts val="0"/>
              </a:spcAft>
              <a:buClr>
                <a:srgbClr val="C00000"/>
              </a:buClr>
              <a:buSzPts val="1400"/>
              <a:buNone/>
            </a:pPr>
            <a:r>
              <a:rPr lang="en-US" sz="1400" b="1">
                <a:solidFill>
                  <a:srgbClr val="C00000"/>
                </a:solidFill>
                <a:latin typeface="Arial"/>
                <a:ea typeface="Arial"/>
                <a:cs typeface="Arial"/>
                <a:sym typeface="Arial"/>
              </a:rPr>
              <a:t>Advanced Certificate in Nursing Leadership</a:t>
            </a:r>
            <a:endParaRPr/>
          </a:p>
          <a:p>
            <a:pPr marL="342900" lvl="0" indent="-342900" algn="ctr" rtl="0">
              <a:spcBef>
                <a:spcPts val="0"/>
              </a:spcBef>
              <a:spcAft>
                <a:spcPts val="0"/>
              </a:spcAft>
              <a:buClr>
                <a:srgbClr val="C00000"/>
              </a:buClr>
              <a:buSzPts val="1400"/>
              <a:buNone/>
            </a:pPr>
            <a:r>
              <a:rPr lang="en-US" sz="1400" b="1">
                <a:solidFill>
                  <a:srgbClr val="C00000"/>
                </a:solidFill>
                <a:latin typeface="Arial"/>
                <a:ea typeface="Arial"/>
                <a:cs typeface="Arial"/>
                <a:sym typeface="Arial"/>
              </a:rPr>
              <a:t>Admission Requirements </a:t>
            </a:r>
            <a:endParaRPr/>
          </a:p>
          <a:p>
            <a:pPr marL="342900" lvl="0" indent="-342900" algn="ctr" rtl="0">
              <a:spcBef>
                <a:spcPts val="280"/>
              </a:spcBef>
              <a:spcAft>
                <a:spcPts val="0"/>
              </a:spcAft>
              <a:buClr>
                <a:srgbClr val="B60225"/>
              </a:buClr>
              <a:buSzPts val="1400"/>
              <a:buFont typeface="Helvetica Neue"/>
              <a:buNone/>
            </a:pPr>
            <a:endParaRPr sz="1400"/>
          </a:p>
        </p:txBody>
      </p:sp>
      <p:sp>
        <p:nvSpPr>
          <p:cNvPr id="146" name="Google Shape;146;p14"/>
          <p:cNvSpPr txBox="1"/>
          <p:nvPr/>
        </p:nvSpPr>
        <p:spPr>
          <a:xfrm>
            <a:off x="1783976" y="2563905"/>
            <a:ext cx="5872420" cy="2246729"/>
          </a:xfrm>
          <a:prstGeom prst="rect">
            <a:avLst/>
          </a:prstGeom>
          <a:noFill/>
          <a:ln>
            <a:noFill/>
          </a:ln>
        </p:spPr>
        <p:txBody>
          <a:bodyPr spcFirstLastPara="1" wrap="square" lIns="91425" tIns="45700" rIns="91425" bIns="45700" anchor="t" anchorCtr="0">
            <a:spAutoFit/>
          </a:bodyPr>
          <a:lstStyle/>
          <a:p>
            <a:pPr marL="285750" marR="0" lvl="0" indent="-28575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Master’s or Doctoral Degree from an accredited nursing program</a:t>
            </a:r>
            <a:endParaRPr dirty="0"/>
          </a:p>
          <a:p>
            <a:pPr marL="285750" marR="0" lvl="0" indent="-28575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A minimum of one year’s recent relevant experience (preferred)</a:t>
            </a:r>
            <a:endParaRPr dirty="0"/>
          </a:p>
          <a:p>
            <a:pPr marL="285750" marR="0" lvl="0" indent="-28575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Unofficial transcripts from all college/universities attended</a:t>
            </a:r>
            <a:endParaRPr dirty="0"/>
          </a:p>
          <a:p>
            <a:pPr marL="285750" marR="0" lvl="0" indent="-28575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Cumulative grade point average of at least 3.0</a:t>
            </a:r>
            <a:endParaRPr dirty="0"/>
          </a:p>
          <a:p>
            <a:pPr marL="285750" marR="0" lvl="0" indent="-28575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Current professional Registered Nurse license</a:t>
            </a:r>
            <a:endParaRPr dirty="0"/>
          </a:p>
          <a:p>
            <a:pPr marL="285750" marR="0" lvl="0" indent="-28575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Three online letters of recommendation</a:t>
            </a:r>
          </a:p>
          <a:p>
            <a:pPr marL="285750" marR="0" lvl="0" indent="-285750" algn="ctr" rtl="0">
              <a:spcBef>
                <a:spcPts val="0"/>
              </a:spcBef>
              <a:spcAft>
                <a:spcPts val="0"/>
              </a:spcAft>
              <a:buClr>
                <a:schemeClr val="dk1"/>
              </a:buClr>
              <a:buSzPts val="1400"/>
              <a:buFont typeface="Arial"/>
              <a:buChar char="•"/>
            </a:pPr>
            <a:r>
              <a:rPr lang="en-US" dirty="0">
                <a:solidFill>
                  <a:schemeClr val="dk1"/>
                </a:solidFill>
              </a:rPr>
              <a:t>Three credit undergraduate course in Statistics</a:t>
            </a:r>
            <a:endParaRPr dirty="0"/>
          </a:p>
          <a:p>
            <a:pPr marL="285750" marR="0" lvl="0" indent="-28575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Meet all Technical Standards for Admission and Retention</a:t>
            </a:r>
          </a:p>
          <a:p>
            <a:pPr marL="285750" lvl="0" indent="-285750" algn="ctr">
              <a:buClr>
                <a:schemeClr val="dk1"/>
              </a:buClr>
              <a:buSzPts val="1400"/>
              <a:buFont typeface="Arial"/>
              <a:buChar char="•"/>
            </a:pPr>
            <a:r>
              <a:rPr lang="en-US" dirty="0"/>
              <a:t>Please visit our website for additional information:</a:t>
            </a:r>
          </a:p>
          <a:p>
            <a:pPr lvl="0" algn="ctr">
              <a:buClr>
                <a:schemeClr val="dk1"/>
              </a:buClr>
              <a:buSzPts val="1400"/>
            </a:pPr>
            <a:r>
              <a:rPr lang="en-US" dirty="0"/>
              <a:t>https://nursing.stonybrookmedicine.edu/nursingleadershipcertificate</a:t>
            </a:r>
            <a:endParaRPr dirty="0"/>
          </a:p>
        </p:txBody>
      </p:sp>
      <p:pic>
        <p:nvPicPr>
          <p:cNvPr id="3" name="Recorded Sound">
            <a:hlinkClick r:id="" action="ppaction://media"/>
            <a:extLst>
              <a:ext uri="{FF2B5EF4-FFF2-40B4-BE49-F238E27FC236}">
                <a16:creationId xmlns:a16="http://schemas.microsoft.com/office/drawing/2014/main" id="{B9F81E6B-0149-14CE-2DAE-2A7DD31060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0894" y="528186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972"/>
    </mc:Choice>
    <mc:Fallback xmlns="">
      <p:transition spd="slow" advTm="329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5"/>
          <p:cNvSpPr txBox="1">
            <a:spLocks noGrp="1"/>
          </p:cNvSpPr>
          <p:nvPr>
            <p:ph type="body" idx="1"/>
          </p:nvPr>
        </p:nvSpPr>
        <p:spPr>
          <a:xfrm>
            <a:off x="194552" y="6354042"/>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Application Requirements</a:t>
            </a:r>
            <a:endParaRPr/>
          </a:p>
        </p:txBody>
      </p:sp>
      <p:sp>
        <p:nvSpPr>
          <p:cNvPr id="152" name="Google Shape;152;p15"/>
          <p:cNvSpPr txBox="1">
            <a:spLocks noGrp="1"/>
          </p:cNvSpPr>
          <p:nvPr>
            <p:ph type="body" idx="2"/>
          </p:nvPr>
        </p:nvSpPr>
        <p:spPr>
          <a:xfrm>
            <a:off x="194552" y="2267419"/>
            <a:ext cx="8376502" cy="4086623"/>
          </a:xfrm>
          <a:prstGeom prst="rect">
            <a:avLst/>
          </a:prstGeom>
          <a:noFill/>
          <a:ln>
            <a:noFill/>
          </a:ln>
        </p:spPr>
        <p:txBody>
          <a:bodyPr spcFirstLastPara="1" wrap="square" lIns="0" tIns="0" rIns="0" bIns="0" anchor="ctr" anchorCtr="0">
            <a:noAutofit/>
          </a:bodyPr>
          <a:lstStyle/>
          <a:p>
            <a:pPr marL="342900" lvl="0" indent="-342900" algn="l" rtl="0">
              <a:spcBef>
                <a:spcPts val="0"/>
              </a:spcBef>
              <a:spcAft>
                <a:spcPts val="0"/>
              </a:spcAft>
              <a:buClr>
                <a:srgbClr val="B60225"/>
              </a:buClr>
              <a:buSzPts val="1200"/>
              <a:buNone/>
            </a:pPr>
            <a:endParaRPr sz="1200" b="1" u="sng" dirty="0"/>
          </a:p>
          <a:p>
            <a:pPr marL="0" lvl="0" indent="0" algn="l" rtl="0">
              <a:spcBef>
                <a:spcPts val="240"/>
              </a:spcBef>
              <a:spcAft>
                <a:spcPts val="0"/>
              </a:spcAft>
              <a:buClr>
                <a:srgbClr val="B60225"/>
              </a:buClr>
              <a:buSzPts val="1200"/>
              <a:buNone/>
            </a:pPr>
            <a:endParaRPr sz="1200" b="1" dirty="0">
              <a:solidFill>
                <a:schemeClr val="dk1"/>
              </a:solidFill>
            </a:endParaRPr>
          </a:p>
          <a:p>
            <a:pPr marL="171450" lvl="0" indent="-171450" algn="l" rtl="0">
              <a:spcBef>
                <a:spcPts val="240"/>
              </a:spcBef>
              <a:spcAft>
                <a:spcPts val="0"/>
              </a:spcAft>
              <a:buClr>
                <a:schemeClr val="dk1"/>
              </a:buClr>
              <a:buSzPts val="1200"/>
              <a:buFont typeface="Arial"/>
              <a:buChar char="•"/>
            </a:pPr>
            <a:r>
              <a:rPr lang="en-US" sz="1200" b="1" dirty="0">
                <a:solidFill>
                  <a:schemeClr val="dk1"/>
                </a:solidFill>
              </a:rPr>
              <a:t>Unofficial transcripts from all colleges/universities ever attended must be uploaded onto the electronic application (must be readable transcripts)</a:t>
            </a:r>
          </a:p>
          <a:p>
            <a:pPr marL="171450" indent="-171450" algn="l">
              <a:spcBef>
                <a:spcPts val="240"/>
              </a:spcBef>
              <a:buClr>
                <a:schemeClr val="dk1"/>
              </a:buClr>
              <a:buSzPts val="1200"/>
              <a:buFont typeface="Arial"/>
              <a:buChar char="•"/>
            </a:pPr>
            <a:r>
              <a:rPr lang="en-US" sz="1200" b="1" dirty="0">
                <a:solidFill>
                  <a:schemeClr val="dk1"/>
                </a:solidFill>
              </a:rPr>
              <a:t>Current curriculum Vitae/Resume</a:t>
            </a:r>
            <a:endParaRPr lang="en-US" sz="1200" dirty="0"/>
          </a:p>
          <a:p>
            <a:pPr marL="171450" indent="-171450" algn="l">
              <a:spcBef>
                <a:spcPts val="240"/>
              </a:spcBef>
              <a:buClr>
                <a:schemeClr val="dk1"/>
              </a:buClr>
              <a:buSzPts val="1200"/>
              <a:buFont typeface="Arial"/>
              <a:buChar char="•"/>
            </a:pPr>
            <a:r>
              <a:rPr lang="en-US" sz="1200" b="1" dirty="0">
                <a:solidFill>
                  <a:schemeClr val="dk1"/>
                </a:solidFill>
              </a:rPr>
              <a:t>Current and maintained RN License</a:t>
            </a:r>
            <a:endParaRPr lang="en-US" sz="1200" dirty="0"/>
          </a:p>
          <a:p>
            <a:pPr marL="285750" lvl="0" indent="-285750" algn="l">
              <a:spcBef>
                <a:spcPts val="240"/>
              </a:spcBef>
              <a:buClr>
                <a:schemeClr val="dk1"/>
              </a:buClr>
              <a:buSzPts val="1200"/>
              <a:buFont typeface="Arial"/>
              <a:buChar char="•"/>
            </a:pPr>
            <a:r>
              <a:rPr lang="en-US" sz="1200" b="1" dirty="0">
                <a:solidFill>
                  <a:schemeClr val="dk1"/>
                </a:solidFill>
              </a:rPr>
              <a:t>References – submitted electronically via the online application </a:t>
            </a:r>
            <a:endParaRPr lang="en-US" dirty="0"/>
          </a:p>
          <a:p>
            <a:pPr marL="742950" lvl="1" indent="-285750" algn="l">
              <a:spcBef>
                <a:spcPts val="240"/>
              </a:spcBef>
              <a:buSzPts val="1200"/>
              <a:buFont typeface="Courier New"/>
              <a:buChar char="o"/>
            </a:pPr>
            <a:r>
              <a:rPr lang="en-US" sz="1200" b="1" dirty="0">
                <a:solidFill>
                  <a:srgbClr val="FF0000"/>
                </a:solidFill>
              </a:rPr>
              <a:t>Email addresses of 3 professional references</a:t>
            </a:r>
            <a:endParaRPr lang="en-US" dirty="0"/>
          </a:p>
          <a:p>
            <a:pPr marL="742950" lvl="1" indent="-285750" algn="l">
              <a:spcBef>
                <a:spcPts val="240"/>
              </a:spcBef>
              <a:buSzPts val="1200"/>
              <a:buFont typeface="Courier New"/>
              <a:buChar char="o"/>
            </a:pPr>
            <a:r>
              <a:rPr lang="en-US" sz="1200" b="1" dirty="0">
                <a:solidFill>
                  <a:srgbClr val="FF0000"/>
                </a:solidFill>
              </a:rPr>
              <a:t>Vary your selection</a:t>
            </a:r>
            <a:endParaRPr lang="en-US" dirty="0"/>
          </a:p>
          <a:p>
            <a:pPr marL="742950" lvl="1" indent="-285750" algn="l">
              <a:spcBef>
                <a:spcPts val="240"/>
              </a:spcBef>
              <a:buSzPts val="1200"/>
              <a:buFont typeface="Courier New"/>
              <a:buChar char="o"/>
            </a:pPr>
            <a:r>
              <a:rPr lang="en-US" sz="1200" b="1" dirty="0">
                <a:solidFill>
                  <a:srgbClr val="FF0000"/>
                </a:solidFill>
              </a:rPr>
              <a:t>Family and friends are not acceptable</a:t>
            </a:r>
          </a:p>
          <a:p>
            <a:pPr marL="742950" lvl="1" indent="-285750" algn="l">
              <a:spcBef>
                <a:spcPts val="240"/>
              </a:spcBef>
              <a:buSzPts val="1200"/>
              <a:buFont typeface="Courier New"/>
              <a:buChar char="o"/>
            </a:pPr>
            <a:endParaRPr lang="en-US" sz="1200" b="1" dirty="0">
              <a:solidFill>
                <a:srgbClr val="FF0000"/>
              </a:solidFill>
            </a:endParaRPr>
          </a:p>
          <a:p>
            <a:pPr marL="0" lvl="0" indent="0" algn="l">
              <a:spcBef>
                <a:spcPts val="240"/>
              </a:spcBef>
              <a:buClr>
                <a:schemeClr val="dk1"/>
              </a:buClr>
              <a:buSzPts val="1200"/>
            </a:pPr>
            <a:r>
              <a:rPr lang="en-US" sz="1200" b="1" dirty="0">
                <a:solidFill>
                  <a:schemeClr val="dk1"/>
                </a:solidFill>
              </a:rPr>
              <a:t>All outstanding preadmission coursework must be posted on the official transcripts and the official transcripts submitted after acceptance into the program.  </a:t>
            </a:r>
            <a:r>
              <a:rPr lang="en-US" sz="1200" b="1" dirty="0">
                <a:solidFill>
                  <a:srgbClr val="FF0000"/>
                </a:solidFill>
              </a:rPr>
              <a:t>However, new nursing graduates will be given additional time to submit their school of nursing transcripts.</a:t>
            </a:r>
          </a:p>
          <a:p>
            <a:pPr marL="0" lvl="0" indent="0" algn="l">
              <a:spcBef>
                <a:spcPts val="240"/>
              </a:spcBef>
              <a:buClr>
                <a:schemeClr val="dk1"/>
              </a:buClr>
              <a:buSzPts val="1200"/>
            </a:pPr>
            <a:endParaRPr lang="en-US" sz="1200" b="1" dirty="0">
              <a:solidFill>
                <a:schemeClr val="dk1"/>
              </a:solidFill>
            </a:endParaRPr>
          </a:p>
          <a:p>
            <a:pPr marL="171450" indent="-171450" algn="l">
              <a:spcBef>
                <a:spcPts val="240"/>
              </a:spcBef>
              <a:buClr>
                <a:schemeClr val="dk1"/>
              </a:buClr>
              <a:buSzPts val="1200"/>
              <a:buFont typeface="Arial"/>
              <a:buChar char="•"/>
            </a:pPr>
            <a:r>
              <a:rPr lang="en-US" sz="1200" b="1" dirty="0">
                <a:solidFill>
                  <a:schemeClr val="dk1"/>
                </a:solidFill>
              </a:rPr>
              <a:t>Completion of all preadmission coursework is required prior to starting the program.</a:t>
            </a:r>
            <a:endParaRPr lang="en-US" dirty="0"/>
          </a:p>
          <a:p>
            <a:pPr marL="171450" lvl="0" indent="-171450" algn="l">
              <a:spcBef>
                <a:spcPts val="240"/>
              </a:spcBef>
              <a:buClr>
                <a:schemeClr val="dk1"/>
              </a:buClr>
              <a:buSzPts val="1200"/>
              <a:buFont typeface="Arial" panose="020B0604020202020204" pitchFamily="34" charset="0"/>
              <a:buChar char="•"/>
            </a:pPr>
            <a:r>
              <a:rPr lang="en-US" sz="1200" b="1" dirty="0">
                <a:solidFill>
                  <a:schemeClr val="dk1"/>
                </a:solidFill>
                <a:latin typeface="Arial"/>
                <a:ea typeface="Arial"/>
                <a:cs typeface="Arial"/>
                <a:sym typeface="Arial"/>
              </a:rPr>
              <a:t>Prerequisite courses do </a:t>
            </a:r>
            <a:r>
              <a:rPr lang="en-US" sz="1200" b="1" u="sng" dirty="0">
                <a:solidFill>
                  <a:schemeClr val="dk1"/>
                </a:solidFill>
                <a:latin typeface="Arial"/>
                <a:ea typeface="Arial"/>
                <a:cs typeface="Arial"/>
                <a:sym typeface="Arial"/>
              </a:rPr>
              <a:t>not </a:t>
            </a:r>
            <a:r>
              <a:rPr lang="en-US" sz="1200" b="1" dirty="0">
                <a:solidFill>
                  <a:schemeClr val="dk1"/>
                </a:solidFill>
                <a:latin typeface="Arial"/>
                <a:ea typeface="Arial"/>
                <a:cs typeface="Arial"/>
                <a:sym typeface="Arial"/>
              </a:rPr>
              <a:t>age out</a:t>
            </a:r>
            <a:endParaRPr lang="en-US" sz="1200" dirty="0"/>
          </a:p>
          <a:p>
            <a:pPr marL="0" lvl="0" indent="0" algn="l">
              <a:spcBef>
                <a:spcPts val="240"/>
              </a:spcBef>
              <a:buClr>
                <a:schemeClr val="dk1"/>
              </a:buClr>
              <a:buSzPts val="1200"/>
            </a:pPr>
            <a:r>
              <a:rPr lang="en-US" sz="1200" b="1" dirty="0">
                <a:solidFill>
                  <a:schemeClr val="dk1"/>
                </a:solidFill>
                <a:latin typeface="Arial"/>
                <a:ea typeface="Arial"/>
                <a:cs typeface="Arial"/>
                <a:sym typeface="Arial"/>
              </a:rPr>
              <a:t>Required grade is C or higher </a:t>
            </a:r>
            <a:endParaRPr lang="en-US" sz="1200" dirty="0"/>
          </a:p>
          <a:p>
            <a:pPr marL="171450" indent="-171450" algn="l">
              <a:spcBef>
                <a:spcPts val="240"/>
              </a:spcBef>
              <a:buClr>
                <a:schemeClr val="dk1"/>
              </a:buClr>
              <a:buSzPts val="1200"/>
              <a:buFont typeface="Arial"/>
              <a:buChar char="•"/>
            </a:pPr>
            <a:r>
              <a:rPr lang="en-US" sz="1200" b="1" dirty="0">
                <a:solidFill>
                  <a:schemeClr val="dk1"/>
                </a:solidFill>
              </a:rPr>
              <a:t>Personal statement/essay is required</a:t>
            </a:r>
            <a:endParaRPr lang="en-US" sz="1200" dirty="0"/>
          </a:p>
          <a:p>
            <a:pPr marL="285750" indent="-285750" algn="l">
              <a:spcBef>
                <a:spcPts val="240"/>
              </a:spcBef>
              <a:buClr>
                <a:schemeClr val="dk1"/>
              </a:buClr>
              <a:buSzPts val="1200"/>
              <a:buFont typeface="Arial"/>
              <a:buChar char="•"/>
            </a:pPr>
            <a:r>
              <a:rPr lang="en-US" sz="1200" b="1" dirty="0">
                <a:solidFill>
                  <a:schemeClr val="dk1"/>
                </a:solidFill>
              </a:rPr>
              <a:t>You may be interviewed as part of the admission process. </a:t>
            </a:r>
          </a:p>
          <a:p>
            <a:pPr marL="285750" indent="-285750" algn="l">
              <a:spcBef>
                <a:spcPts val="240"/>
              </a:spcBef>
              <a:buClr>
                <a:schemeClr val="dk1"/>
              </a:buClr>
              <a:buSzPts val="1200"/>
              <a:buFont typeface="Arial"/>
              <a:buChar char="•"/>
            </a:pPr>
            <a:r>
              <a:rPr lang="en-US" sz="1200" b="1" dirty="0">
                <a:solidFill>
                  <a:schemeClr val="dk1"/>
                </a:solidFill>
              </a:rPr>
              <a:t>$100 Application fee</a:t>
            </a:r>
          </a:p>
          <a:p>
            <a:pPr marL="285750" lvl="0" indent="-285750" algn="l">
              <a:spcBef>
                <a:spcPts val="240"/>
              </a:spcBef>
              <a:buClr>
                <a:schemeClr val="dk1"/>
              </a:buClr>
              <a:buSzPts val="1200"/>
              <a:buFont typeface="Arial"/>
              <a:buChar char="•"/>
            </a:pPr>
            <a:endParaRPr lang="en-US" sz="1200" b="1" dirty="0">
              <a:solidFill>
                <a:srgbClr val="FF0000"/>
              </a:solidFill>
            </a:endParaRPr>
          </a:p>
          <a:p>
            <a:pPr marL="285750" lvl="0" indent="-285750" algn="l">
              <a:spcBef>
                <a:spcPts val="240"/>
              </a:spcBef>
              <a:buClr>
                <a:schemeClr val="dk1"/>
              </a:buClr>
              <a:buSzPts val="1200"/>
              <a:buFont typeface="Arial"/>
              <a:buChar char="•"/>
            </a:pPr>
            <a:r>
              <a:rPr lang="en-US" sz="1200" dirty="0">
                <a:solidFill>
                  <a:schemeClr val="dk1"/>
                </a:solidFill>
              </a:rPr>
              <a:t>The </a:t>
            </a:r>
            <a:r>
              <a:rPr lang="en-US" sz="1200" b="1" dirty="0">
                <a:solidFill>
                  <a:schemeClr val="dk1"/>
                </a:solidFill>
              </a:rPr>
              <a:t>Admissions and Academic Standards Committee </a:t>
            </a:r>
            <a:r>
              <a:rPr lang="en-US" sz="1200" dirty="0">
                <a:solidFill>
                  <a:schemeClr val="dk1"/>
                </a:solidFill>
              </a:rPr>
              <a:t>and the </a:t>
            </a:r>
            <a:r>
              <a:rPr lang="en-US" sz="1200" b="1" dirty="0">
                <a:solidFill>
                  <a:schemeClr val="dk1"/>
                </a:solidFill>
              </a:rPr>
              <a:t>Dean of the School of Nursing </a:t>
            </a:r>
            <a:r>
              <a:rPr lang="en-US" sz="1200" dirty="0">
                <a:solidFill>
                  <a:schemeClr val="dk1"/>
                </a:solidFill>
              </a:rPr>
              <a:t>make final decisions regarding the selection of incoming classes</a:t>
            </a:r>
            <a:endParaRPr lang="en-US" sz="1200" dirty="0"/>
          </a:p>
          <a:p>
            <a:pPr marL="285750" lvl="0" indent="-209550" algn="l">
              <a:spcBef>
                <a:spcPts val="240"/>
              </a:spcBef>
              <a:buSzPts val="1200"/>
            </a:pPr>
            <a:endParaRPr lang="en-US" sz="1200" b="1" dirty="0">
              <a:solidFill>
                <a:srgbClr val="FF0000"/>
              </a:solidFill>
            </a:endParaRPr>
          </a:p>
          <a:p>
            <a:pPr marL="0" lvl="0" indent="0" algn="l">
              <a:spcBef>
                <a:spcPts val="240"/>
              </a:spcBef>
              <a:buSzPts val="1200"/>
            </a:pPr>
            <a:endParaRPr lang="en-US" sz="1200" dirty="0">
              <a:solidFill>
                <a:schemeClr val="dk1"/>
              </a:solidFill>
            </a:endParaRPr>
          </a:p>
          <a:p>
            <a:pPr marL="0" lvl="0" indent="0" algn="l">
              <a:spcBef>
                <a:spcPts val="20"/>
              </a:spcBef>
              <a:buSzPts val="100"/>
            </a:pPr>
            <a:endParaRPr lang="en-US" sz="100" dirty="0"/>
          </a:p>
          <a:p>
            <a:pPr marL="171450" lvl="0" indent="-171450" algn="l" rtl="0">
              <a:spcBef>
                <a:spcPts val="240"/>
              </a:spcBef>
              <a:spcAft>
                <a:spcPts val="0"/>
              </a:spcAft>
              <a:buClr>
                <a:schemeClr val="dk1"/>
              </a:buClr>
              <a:buSzPts val="1200"/>
              <a:buFont typeface="Arial"/>
              <a:buChar char="•"/>
            </a:pPr>
            <a:endParaRPr lang="en-US" sz="1200" b="1" dirty="0">
              <a:solidFill>
                <a:schemeClr val="dk1"/>
              </a:solidFill>
            </a:endParaRPr>
          </a:p>
          <a:p>
            <a:pPr marL="171450" lvl="0" indent="-171450" algn="l" rtl="0">
              <a:spcBef>
                <a:spcPts val="240"/>
              </a:spcBef>
              <a:spcAft>
                <a:spcPts val="0"/>
              </a:spcAft>
              <a:buClr>
                <a:schemeClr val="dk1"/>
              </a:buClr>
              <a:buSzPts val="1200"/>
              <a:buFont typeface="Arial"/>
              <a:buChar char="•"/>
            </a:pPr>
            <a:endParaRPr dirty="0"/>
          </a:p>
          <a:p>
            <a:pPr marL="285750" lvl="0" indent="-209550" algn="l" rtl="0">
              <a:spcBef>
                <a:spcPts val="240"/>
              </a:spcBef>
              <a:spcAft>
                <a:spcPts val="0"/>
              </a:spcAft>
              <a:buClr>
                <a:srgbClr val="B60225"/>
              </a:buClr>
              <a:buSzPts val="1200"/>
              <a:buFont typeface="Arial"/>
              <a:buNone/>
            </a:pPr>
            <a:endParaRPr sz="1200" b="1" dirty="0">
              <a:solidFill>
                <a:srgbClr val="FF0000"/>
              </a:solidFill>
            </a:endParaRPr>
          </a:p>
          <a:p>
            <a:pPr marL="0" lvl="0" indent="0" algn="l" rtl="0">
              <a:spcBef>
                <a:spcPts val="240"/>
              </a:spcBef>
              <a:spcAft>
                <a:spcPts val="0"/>
              </a:spcAft>
              <a:buClr>
                <a:srgbClr val="B60225"/>
              </a:buClr>
              <a:buSzPts val="1200"/>
              <a:buNone/>
            </a:pPr>
            <a:endParaRPr sz="1200" dirty="0">
              <a:solidFill>
                <a:schemeClr val="dk1"/>
              </a:solidFill>
            </a:endParaRPr>
          </a:p>
          <a:p>
            <a:pPr marL="0" lvl="0" indent="0" algn="l" rtl="0">
              <a:spcBef>
                <a:spcPts val="20"/>
              </a:spcBef>
              <a:spcAft>
                <a:spcPts val="0"/>
              </a:spcAft>
              <a:buClr>
                <a:srgbClr val="B60225"/>
              </a:buClr>
              <a:buSzPts val="100"/>
              <a:buNone/>
            </a:pPr>
            <a:endParaRPr sz="100" dirty="0"/>
          </a:p>
        </p:txBody>
      </p:sp>
      <p:pic>
        <p:nvPicPr>
          <p:cNvPr id="153" name="Google Shape;153;p15" descr="A picture containing logo&#10;&#10;Description automatically generated"/>
          <p:cNvPicPr preferRelativeResize="0"/>
          <p:nvPr/>
        </p:nvPicPr>
        <p:blipFill rotWithShape="1">
          <a:blip r:embed="rId5">
            <a:alphaModFix/>
          </a:blip>
          <a:srcRect/>
          <a:stretch/>
        </p:blipFill>
        <p:spPr>
          <a:xfrm>
            <a:off x="194552" y="168241"/>
            <a:ext cx="3988341" cy="905969"/>
          </a:xfrm>
          <a:prstGeom prst="rect">
            <a:avLst/>
          </a:prstGeom>
          <a:noFill/>
          <a:ln>
            <a:noFill/>
          </a:ln>
        </p:spPr>
      </p:pic>
      <p:pic>
        <p:nvPicPr>
          <p:cNvPr id="3" name="Recorded Sound">
            <a:hlinkClick r:id="" action="ppaction://media"/>
            <a:extLst>
              <a:ext uri="{FF2B5EF4-FFF2-40B4-BE49-F238E27FC236}">
                <a16:creationId xmlns:a16="http://schemas.microsoft.com/office/drawing/2014/main" id="{87C19012-DB67-567A-DBC5-22B5524549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0403" y="470033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932"/>
    </mc:Choice>
    <mc:Fallback xmlns="">
      <p:transition spd="slow" advTm="58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7"/>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Admission Date/Orientation</a:t>
            </a:r>
            <a:endParaRPr/>
          </a:p>
        </p:txBody>
      </p:sp>
      <p:sp>
        <p:nvSpPr>
          <p:cNvPr id="167" name="Google Shape;167;p17"/>
          <p:cNvSpPr txBox="1">
            <a:spLocks noGrp="1"/>
          </p:cNvSpPr>
          <p:nvPr>
            <p:ph type="body" idx="2"/>
          </p:nvPr>
        </p:nvSpPr>
        <p:spPr>
          <a:xfrm>
            <a:off x="233465" y="1066800"/>
            <a:ext cx="8715982" cy="5211917"/>
          </a:xfrm>
          <a:prstGeom prst="rect">
            <a:avLst/>
          </a:prstGeom>
          <a:noFill/>
          <a:ln>
            <a:noFill/>
          </a:ln>
        </p:spPr>
        <p:txBody>
          <a:bodyPr spcFirstLastPara="1" wrap="square" lIns="0" tIns="0" rIns="0" bIns="0" anchor="ctr" anchorCtr="0">
            <a:noAutofit/>
          </a:bodyPr>
          <a:lstStyle/>
          <a:p>
            <a:pPr marL="342900" lvl="0" indent="-342900" algn="ctr" rtl="0">
              <a:spcBef>
                <a:spcPts val="0"/>
              </a:spcBef>
              <a:spcAft>
                <a:spcPts val="0"/>
              </a:spcAft>
              <a:buClr>
                <a:schemeClr val="dk1"/>
              </a:buClr>
              <a:buSzPts val="2800"/>
              <a:buFont typeface="Helvetica Neue"/>
              <a:buNone/>
            </a:pPr>
            <a:r>
              <a:rPr lang="en-US" sz="2800" b="1" dirty="0">
                <a:solidFill>
                  <a:schemeClr val="dk1"/>
                </a:solidFill>
              </a:rPr>
              <a:t>The Leadership programs admit students only in the Summer Term</a:t>
            </a:r>
            <a:endParaRPr dirty="0"/>
          </a:p>
          <a:p>
            <a:pPr marL="342900" lvl="0" indent="-342900" algn="l" rtl="0">
              <a:spcBef>
                <a:spcPts val="640"/>
              </a:spcBef>
              <a:spcAft>
                <a:spcPts val="0"/>
              </a:spcAft>
              <a:buClr>
                <a:srgbClr val="B60225"/>
              </a:buClr>
              <a:buSzPts val="3200"/>
              <a:buNone/>
            </a:pPr>
            <a:endParaRPr sz="3200" dirty="0">
              <a:solidFill>
                <a:schemeClr val="dk1"/>
              </a:solidFill>
            </a:endParaRPr>
          </a:p>
          <a:p>
            <a:pPr marL="0" lvl="0" indent="0" algn="ctr" rtl="0">
              <a:spcBef>
                <a:spcPts val="560"/>
              </a:spcBef>
              <a:spcAft>
                <a:spcPts val="0"/>
              </a:spcAft>
              <a:buClr>
                <a:schemeClr val="dk1"/>
              </a:buClr>
              <a:buSzPts val="2800"/>
              <a:buNone/>
            </a:pPr>
            <a:r>
              <a:rPr lang="en-US" sz="2800" dirty="0">
                <a:solidFill>
                  <a:schemeClr val="dk1"/>
                </a:solidFill>
              </a:rPr>
              <a:t>   </a:t>
            </a:r>
            <a:r>
              <a:rPr lang="en-US" sz="2800" b="1" u="sng" dirty="0">
                <a:solidFill>
                  <a:schemeClr val="dk1"/>
                </a:solidFill>
              </a:rPr>
              <a:t>Summer </a:t>
            </a:r>
            <a:r>
              <a:rPr lang="en-US" sz="2800" b="1" dirty="0">
                <a:solidFill>
                  <a:schemeClr val="dk1"/>
                </a:solidFill>
              </a:rPr>
              <a:t>Term </a:t>
            </a:r>
            <a:r>
              <a:rPr lang="en-US" sz="2800" dirty="0">
                <a:solidFill>
                  <a:schemeClr val="dk1"/>
                </a:solidFill>
              </a:rPr>
              <a:t>begins at the end of May</a:t>
            </a:r>
            <a:endParaRPr dirty="0"/>
          </a:p>
          <a:p>
            <a:pPr marL="0" lvl="0" indent="0" algn="ctr" rtl="0">
              <a:spcBef>
                <a:spcPts val="480"/>
              </a:spcBef>
              <a:spcAft>
                <a:spcPts val="0"/>
              </a:spcAft>
              <a:buClr>
                <a:srgbClr val="B60225"/>
              </a:buClr>
              <a:buSzPts val="2400"/>
              <a:buNone/>
            </a:pPr>
            <a:endParaRPr sz="2400" dirty="0">
              <a:solidFill>
                <a:schemeClr val="dk1"/>
              </a:solidFill>
            </a:endParaRPr>
          </a:p>
          <a:p>
            <a:pPr marL="0" lvl="0" indent="0" algn="ctr" rtl="0">
              <a:spcBef>
                <a:spcPts val="480"/>
              </a:spcBef>
              <a:spcAft>
                <a:spcPts val="0"/>
              </a:spcAft>
              <a:buClr>
                <a:schemeClr val="dk1"/>
              </a:buClr>
              <a:buSzPts val="2400"/>
              <a:buNone/>
            </a:pPr>
            <a:r>
              <a:rPr lang="en-US" sz="2400" dirty="0">
                <a:solidFill>
                  <a:schemeClr val="dk1"/>
                </a:solidFill>
              </a:rPr>
              <a:t>Mandatory Onsite orientation is usually scheduled for mid-April. </a:t>
            </a:r>
            <a:endParaRPr dirty="0"/>
          </a:p>
          <a:p>
            <a:pPr marL="0" lvl="0" indent="0" algn="ctr" rtl="0">
              <a:spcBef>
                <a:spcPts val="480"/>
              </a:spcBef>
              <a:spcAft>
                <a:spcPts val="0"/>
              </a:spcAft>
              <a:buClr>
                <a:srgbClr val="B60225"/>
              </a:buClr>
              <a:buSzPts val="2400"/>
              <a:buNone/>
            </a:pPr>
            <a:endParaRPr sz="2400" dirty="0">
              <a:solidFill>
                <a:schemeClr val="dk1"/>
              </a:solidFill>
            </a:endParaRPr>
          </a:p>
          <a:p>
            <a:pPr marL="0" lvl="0" indent="0" algn="ctr" rtl="0">
              <a:spcBef>
                <a:spcPts val="480"/>
              </a:spcBef>
              <a:spcAft>
                <a:spcPts val="0"/>
              </a:spcAft>
              <a:buClr>
                <a:schemeClr val="dk1"/>
              </a:buClr>
              <a:buSzPts val="2400"/>
              <a:buNone/>
            </a:pPr>
            <a:r>
              <a:rPr lang="en-US" sz="2400" dirty="0">
                <a:solidFill>
                  <a:schemeClr val="dk1"/>
                </a:solidFill>
              </a:rPr>
              <a:t>Accepted students will receive 6-8 weeks notification of the orientation date.</a:t>
            </a:r>
            <a:endParaRPr dirty="0"/>
          </a:p>
          <a:p>
            <a:pPr marL="0" lvl="0" indent="0" algn="ctr" rtl="0">
              <a:spcBef>
                <a:spcPts val="480"/>
              </a:spcBef>
              <a:spcAft>
                <a:spcPts val="0"/>
              </a:spcAft>
              <a:buClr>
                <a:srgbClr val="C00000"/>
              </a:buClr>
              <a:buSzPts val="2400"/>
              <a:buNone/>
            </a:pPr>
            <a:r>
              <a:rPr lang="en-US" sz="2400" i="1" dirty="0">
                <a:solidFill>
                  <a:srgbClr val="C00000"/>
                </a:solidFill>
              </a:rPr>
              <a:t>ORIENTATION IS MANDATORY</a:t>
            </a:r>
            <a:endParaRPr sz="2400" i="1" dirty="0">
              <a:solidFill>
                <a:srgbClr val="C00000"/>
              </a:solidFill>
            </a:endParaRPr>
          </a:p>
          <a:p>
            <a:pPr marL="0" lvl="0" indent="0" algn="ctr" rtl="0">
              <a:spcBef>
                <a:spcPts val="480"/>
              </a:spcBef>
              <a:spcAft>
                <a:spcPts val="0"/>
              </a:spcAft>
              <a:buClr>
                <a:srgbClr val="B60225"/>
              </a:buClr>
              <a:buSzPts val="2400"/>
              <a:buNone/>
            </a:pPr>
            <a:endParaRPr sz="2400" i="1" dirty="0">
              <a:solidFill>
                <a:srgbClr val="C00000"/>
              </a:solidFill>
            </a:endParaRPr>
          </a:p>
        </p:txBody>
      </p:sp>
      <p:pic>
        <p:nvPicPr>
          <p:cNvPr id="168" name="Google Shape;168;p17"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pic>
        <p:nvPicPr>
          <p:cNvPr id="4" name="Recorded Sound">
            <a:hlinkClick r:id="" action="ppaction://media"/>
            <a:extLst>
              <a:ext uri="{FF2B5EF4-FFF2-40B4-BE49-F238E27FC236}">
                <a16:creationId xmlns:a16="http://schemas.microsoft.com/office/drawing/2014/main" id="{569C43EB-A4A2-E8B8-2FE5-13E75234AD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5568" y="526747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167"/>
    </mc:Choice>
    <mc:Fallback xmlns="">
      <p:transition spd="slow" advTm="27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8"/>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Requirements Upon Admission</a:t>
            </a:r>
            <a:endParaRPr/>
          </a:p>
        </p:txBody>
      </p:sp>
      <p:sp>
        <p:nvSpPr>
          <p:cNvPr id="174" name="Google Shape;174;p18"/>
          <p:cNvSpPr txBox="1">
            <a:spLocks noGrp="1"/>
          </p:cNvSpPr>
          <p:nvPr>
            <p:ph type="body" idx="2"/>
          </p:nvPr>
        </p:nvSpPr>
        <p:spPr>
          <a:xfrm>
            <a:off x="457200" y="1066800"/>
            <a:ext cx="8229600" cy="5211917"/>
          </a:xfrm>
          <a:prstGeom prst="rect">
            <a:avLst/>
          </a:prstGeom>
          <a:noFill/>
          <a:ln>
            <a:noFill/>
          </a:ln>
        </p:spPr>
        <p:txBody>
          <a:bodyPr spcFirstLastPara="1" wrap="square" lIns="0" tIns="0" rIns="0" bIns="0" anchor="ctr" anchorCtr="0">
            <a:noAutofit/>
          </a:bodyPr>
          <a:lstStyle/>
          <a:p>
            <a:pPr marL="342900" lvl="0" indent="-342900" algn="l" rtl="0">
              <a:spcBef>
                <a:spcPts val="0"/>
              </a:spcBef>
              <a:spcAft>
                <a:spcPts val="0"/>
              </a:spcAft>
              <a:buClr>
                <a:schemeClr val="dk1"/>
              </a:buClr>
              <a:buSzPts val="1800"/>
              <a:buNone/>
            </a:pPr>
            <a:r>
              <a:rPr lang="en-US" sz="1800" b="1" dirty="0">
                <a:solidFill>
                  <a:schemeClr val="dk1"/>
                </a:solidFill>
              </a:rPr>
              <a:t>Additional Requirements Upon Admission</a:t>
            </a:r>
            <a:endParaRPr dirty="0"/>
          </a:p>
          <a:p>
            <a:pPr marL="342900" lvl="0" indent="-342900" algn="l" rtl="0">
              <a:spcBef>
                <a:spcPts val="240"/>
              </a:spcBef>
              <a:spcAft>
                <a:spcPts val="0"/>
              </a:spcAft>
              <a:buClr>
                <a:srgbClr val="B60225"/>
              </a:buClr>
              <a:buSzPts val="1200"/>
              <a:buNone/>
            </a:pPr>
            <a:endParaRPr sz="1200" b="1" dirty="0">
              <a:solidFill>
                <a:schemeClr val="dk1"/>
              </a:solidFill>
            </a:endParaRPr>
          </a:p>
          <a:p>
            <a:pPr marL="342900" lvl="0" indent="-342900" algn="l" rtl="0">
              <a:spcBef>
                <a:spcPts val="320"/>
              </a:spcBef>
              <a:spcAft>
                <a:spcPts val="0"/>
              </a:spcAft>
              <a:buClr>
                <a:schemeClr val="dk1"/>
              </a:buClr>
              <a:buSzPts val="1600"/>
              <a:buFont typeface="Arial"/>
              <a:buChar char="•"/>
            </a:pPr>
            <a:r>
              <a:rPr lang="en-US" sz="1600" b="1" dirty="0">
                <a:solidFill>
                  <a:schemeClr val="dk1"/>
                </a:solidFill>
              </a:rPr>
              <a:t>RN Student Malpractice Insurance Required</a:t>
            </a:r>
            <a:endParaRPr dirty="0"/>
          </a:p>
          <a:p>
            <a:pPr marL="342900" lvl="0" indent="-342900" algn="l" rtl="0">
              <a:spcBef>
                <a:spcPts val="320"/>
              </a:spcBef>
              <a:spcAft>
                <a:spcPts val="0"/>
              </a:spcAft>
              <a:buClr>
                <a:schemeClr val="dk1"/>
              </a:buClr>
              <a:buSzPts val="1600"/>
              <a:buFont typeface="Arial"/>
              <a:buChar char="•"/>
            </a:pPr>
            <a:r>
              <a:rPr lang="en-US" sz="1600" b="1" dirty="0">
                <a:solidFill>
                  <a:schemeClr val="dk1"/>
                </a:solidFill>
              </a:rPr>
              <a:t>Official transcripts from all colleges/universities attended</a:t>
            </a:r>
            <a:endParaRPr dirty="0"/>
          </a:p>
          <a:p>
            <a:pPr marL="342900" lvl="0" indent="-342900" algn="l" rtl="0">
              <a:spcBef>
                <a:spcPts val="320"/>
              </a:spcBef>
              <a:spcAft>
                <a:spcPts val="0"/>
              </a:spcAft>
              <a:buClr>
                <a:schemeClr val="dk1"/>
              </a:buClr>
              <a:buSzPts val="1600"/>
              <a:buFont typeface="Arial"/>
              <a:buChar char="•"/>
            </a:pPr>
            <a:r>
              <a:rPr lang="en-US" sz="1600" b="1" dirty="0">
                <a:solidFill>
                  <a:schemeClr val="dk1"/>
                </a:solidFill>
              </a:rPr>
              <a:t>Transcripts from foreign institutions must be evaluated for transfer equivalency credits by an NACES accredited evaluation service, such as the World Education Services (WES) http://www.wes.org</a:t>
            </a:r>
            <a:endParaRPr dirty="0"/>
          </a:p>
          <a:p>
            <a:pPr marL="342900" lvl="0" indent="-342900" algn="l" rtl="0">
              <a:spcBef>
                <a:spcPts val="320"/>
              </a:spcBef>
              <a:spcAft>
                <a:spcPts val="0"/>
              </a:spcAft>
              <a:buClr>
                <a:schemeClr val="dk1"/>
              </a:buClr>
              <a:buSzPts val="1600"/>
              <a:buFont typeface="Arial"/>
              <a:buChar char="•"/>
            </a:pPr>
            <a:r>
              <a:rPr lang="en-US" sz="1600" b="1" dirty="0">
                <a:solidFill>
                  <a:schemeClr val="dk1"/>
                </a:solidFill>
              </a:rPr>
              <a:t>All newly admitted students will receive an email from the SON Required Documentation email address, shown below, with detailed instruction to utilize the required </a:t>
            </a:r>
            <a:r>
              <a:rPr lang="en-US" sz="1600" b="1" dirty="0" err="1">
                <a:solidFill>
                  <a:schemeClr val="dk1"/>
                </a:solidFill>
              </a:rPr>
              <a:t>CastleBranch</a:t>
            </a:r>
            <a:r>
              <a:rPr lang="en-US" sz="1600" b="1" dirty="0">
                <a:solidFill>
                  <a:schemeClr val="dk1"/>
                </a:solidFill>
              </a:rPr>
              <a:t> web-based software system. This system requires a one time fee and is where students will upload and manage required </a:t>
            </a:r>
            <a:r>
              <a:rPr lang="en-US" sz="1600" b="1" dirty="0" err="1">
                <a:solidFill>
                  <a:schemeClr val="dk1"/>
                </a:solidFill>
              </a:rPr>
              <a:t>documents."son_required_documentation@stonybrook.edu</a:t>
            </a:r>
            <a:r>
              <a:rPr lang="en-US" sz="1600" b="1" dirty="0">
                <a:solidFill>
                  <a:schemeClr val="dk1"/>
                </a:solidFill>
              </a:rPr>
              <a:t>"</a:t>
            </a:r>
            <a:endParaRPr dirty="0"/>
          </a:p>
          <a:p>
            <a:pPr marL="342900" lvl="0" indent="-342900" algn="l" rtl="0">
              <a:spcBef>
                <a:spcPts val="240"/>
              </a:spcBef>
              <a:spcAft>
                <a:spcPts val="0"/>
              </a:spcAft>
              <a:buClr>
                <a:srgbClr val="B60225"/>
              </a:buClr>
              <a:buSzPts val="1200"/>
              <a:buNone/>
            </a:pPr>
            <a:endParaRPr sz="1200" b="1" dirty="0">
              <a:solidFill>
                <a:schemeClr val="dk1"/>
              </a:solidFill>
            </a:endParaRPr>
          </a:p>
        </p:txBody>
      </p:sp>
      <p:pic>
        <p:nvPicPr>
          <p:cNvPr id="175" name="Google Shape;175;p18"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pic>
        <p:nvPicPr>
          <p:cNvPr id="5" name="Recorded Sound">
            <a:hlinkClick r:id="" action="ppaction://media"/>
            <a:extLst>
              <a:ext uri="{FF2B5EF4-FFF2-40B4-BE49-F238E27FC236}">
                <a16:creationId xmlns:a16="http://schemas.microsoft.com/office/drawing/2014/main" id="{10D6E331-9D4A-614E-E4E1-7180C7E311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75883" y="5181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868"/>
    </mc:Choice>
    <mc:Fallback xmlns="">
      <p:transition spd="slow" advTm="2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9"/>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Tuition</a:t>
            </a:r>
            <a:endParaRPr/>
          </a:p>
        </p:txBody>
      </p:sp>
      <p:sp>
        <p:nvSpPr>
          <p:cNvPr id="181" name="Google Shape;181;p19"/>
          <p:cNvSpPr txBox="1">
            <a:spLocks noGrp="1"/>
          </p:cNvSpPr>
          <p:nvPr>
            <p:ph type="body" idx="2"/>
          </p:nvPr>
        </p:nvSpPr>
        <p:spPr>
          <a:xfrm>
            <a:off x="457200" y="1066800"/>
            <a:ext cx="8485762" cy="5211917"/>
          </a:xfrm>
          <a:prstGeom prst="rect">
            <a:avLst/>
          </a:prstGeom>
          <a:noFill/>
          <a:ln>
            <a:noFill/>
          </a:ln>
        </p:spPr>
        <p:txBody>
          <a:bodyPr spcFirstLastPara="1" wrap="square" lIns="0" tIns="0" rIns="0" bIns="0" anchor="ctr" anchorCtr="0">
            <a:noAutofit/>
          </a:bodyPr>
          <a:lstStyle/>
          <a:p>
            <a:pPr marL="342900" lvl="0" indent="-342900" algn="l" rtl="0">
              <a:spcBef>
                <a:spcPts val="0"/>
              </a:spcBef>
              <a:spcAft>
                <a:spcPts val="0"/>
              </a:spcAft>
              <a:buClr>
                <a:srgbClr val="B60225"/>
              </a:buClr>
              <a:buSzPts val="2400"/>
              <a:buNone/>
            </a:pPr>
            <a:endParaRPr sz="2400" dirty="0">
              <a:solidFill>
                <a:schemeClr val="dk1"/>
              </a:solidFill>
            </a:endParaRPr>
          </a:p>
          <a:p>
            <a:pPr marL="342900" lvl="0" indent="-342900" algn="l" rtl="0">
              <a:spcBef>
                <a:spcPts val="480"/>
              </a:spcBef>
              <a:spcAft>
                <a:spcPts val="0"/>
              </a:spcAft>
              <a:buClr>
                <a:srgbClr val="B60225"/>
              </a:buClr>
              <a:buSzPts val="2400"/>
              <a:buNone/>
            </a:pPr>
            <a:endParaRPr sz="2400" dirty="0">
              <a:solidFill>
                <a:schemeClr val="dk1"/>
              </a:solidFill>
            </a:endParaRPr>
          </a:p>
          <a:p>
            <a:pPr marL="342900" lvl="0" indent="-342900" algn="l" rtl="0">
              <a:spcBef>
                <a:spcPts val="480"/>
              </a:spcBef>
              <a:spcAft>
                <a:spcPts val="0"/>
              </a:spcAft>
              <a:buClr>
                <a:srgbClr val="B60225"/>
              </a:buClr>
              <a:buSzPts val="2400"/>
              <a:buNone/>
            </a:pPr>
            <a:endParaRPr sz="2400" dirty="0">
              <a:solidFill>
                <a:schemeClr val="dk1"/>
              </a:solidFill>
            </a:endParaRPr>
          </a:p>
          <a:p>
            <a:pPr marL="342900" lvl="0" indent="-342900" algn="ctr" rtl="0">
              <a:spcBef>
                <a:spcPts val="480"/>
              </a:spcBef>
              <a:spcAft>
                <a:spcPts val="0"/>
              </a:spcAft>
              <a:buClr>
                <a:schemeClr val="dk1"/>
              </a:buClr>
              <a:buSzPts val="2400"/>
              <a:buFont typeface="Helvetica Neue"/>
              <a:buNone/>
            </a:pPr>
            <a:r>
              <a:rPr lang="en-US" sz="2400" dirty="0">
                <a:solidFill>
                  <a:schemeClr val="dk1"/>
                </a:solidFill>
              </a:rPr>
              <a:t>Click on link below and select “Graduate” for the most recent per credit cost:</a:t>
            </a:r>
            <a:endParaRPr dirty="0"/>
          </a:p>
          <a:p>
            <a:pPr marL="342900" lvl="0" indent="-342900" algn="l" rtl="0">
              <a:spcBef>
                <a:spcPts val="480"/>
              </a:spcBef>
              <a:spcAft>
                <a:spcPts val="0"/>
              </a:spcAft>
              <a:buClr>
                <a:srgbClr val="B60225"/>
              </a:buClr>
              <a:buSzPts val="2400"/>
              <a:buNone/>
            </a:pPr>
            <a:endParaRPr sz="2400" dirty="0"/>
          </a:p>
          <a:p>
            <a:pPr marL="342900" lvl="0" indent="-342900" algn="l" rtl="0">
              <a:spcBef>
                <a:spcPts val="480"/>
              </a:spcBef>
              <a:spcAft>
                <a:spcPts val="0"/>
              </a:spcAft>
              <a:buClr>
                <a:srgbClr val="B60225"/>
              </a:buClr>
              <a:buSzPts val="2400"/>
              <a:buNone/>
            </a:pPr>
            <a:r>
              <a:rPr lang="en-US" sz="2400" u="sng" dirty="0">
                <a:solidFill>
                  <a:schemeClr val="hlink"/>
                </a:solidFill>
                <a:hlinkClick r:id="rId5"/>
              </a:rPr>
              <a:t>https://www.stonybrook.edu/commcms/bursar/tuition/</a:t>
            </a:r>
            <a:endParaRPr sz="2400" dirty="0"/>
          </a:p>
          <a:p>
            <a:pPr marL="342900" lvl="0" indent="-342900" algn="l" rtl="0">
              <a:spcBef>
                <a:spcPts val="480"/>
              </a:spcBef>
              <a:spcAft>
                <a:spcPts val="0"/>
              </a:spcAft>
              <a:buClr>
                <a:srgbClr val="B60225"/>
              </a:buClr>
              <a:buSzPts val="2400"/>
              <a:buNone/>
            </a:pPr>
            <a:endParaRPr sz="2400" dirty="0"/>
          </a:p>
          <a:p>
            <a:pPr marL="0" lvl="0" indent="0" algn="ctr" rtl="0">
              <a:spcBef>
                <a:spcPts val="480"/>
              </a:spcBef>
              <a:spcAft>
                <a:spcPts val="0"/>
              </a:spcAft>
              <a:buClr>
                <a:schemeClr val="dk1"/>
              </a:buClr>
              <a:buSzPts val="2400"/>
              <a:buNone/>
            </a:pPr>
            <a:r>
              <a:rPr lang="en-US" sz="2400" b="1" i="1" dirty="0">
                <a:solidFill>
                  <a:schemeClr val="dk1"/>
                </a:solidFill>
              </a:rPr>
              <a:t>Please note that other fees and charges apply.</a:t>
            </a:r>
            <a:endParaRPr dirty="0"/>
          </a:p>
          <a:p>
            <a:pPr marL="0" lvl="0" indent="0" algn="l" rtl="0">
              <a:spcBef>
                <a:spcPts val="480"/>
              </a:spcBef>
              <a:spcAft>
                <a:spcPts val="0"/>
              </a:spcAft>
              <a:buClr>
                <a:srgbClr val="B60225"/>
              </a:buClr>
              <a:buSzPts val="2400"/>
              <a:buNone/>
            </a:pPr>
            <a:endParaRPr sz="2400" dirty="0"/>
          </a:p>
        </p:txBody>
      </p:sp>
      <p:pic>
        <p:nvPicPr>
          <p:cNvPr id="182" name="Google Shape;182;p19"/>
          <p:cNvPicPr preferRelativeResize="0"/>
          <p:nvPr/>
        </p:nvPicPr>
        <p:blipFill rotWithShape="1">
          <a:blip r:embed="rId6">
            <a:alphaModFix/>
          </a:blip>
          <a:srcRect/>
          <a:stretch/>
        </p:blipFill>
        <p:spPr>
          <a:xfrm>
            <a:off x="3343514" y="1162676"/>
            <a:ext cx="1945939" cy="1620186"/>
          </a:xfrm>
          <a:prstGeom prst="rect">
            <a:avLst/>
          </a:prstGeom>
          <a:noFill/>
          <a:ln>
            <a:noFill/>
          </a:ln>
        </p:spPr>
      </p:pic>
      <p:pic>
        <p:nvPicPr>
          <p:cNvPr id="183" name="Google Shape;183;p19" descr="A picture containing logo&#10;&#10;Description automatically generated"/>
          <p:cNvPicPr preferRelativeResize="0"/>
          <p:nvPr/>
        </p:nvPicPr>
        <p:blipFill rotWithShape="1">
          <a:blip r:embed="rId7">
            <a:alphaModFix/>
          </a:blip>
          <a:srcRect/>
          <a:stretch/>
        </p:blipFill>
        <p:spPr>
          <a:xfrm>
            <a:off x="194552" y="162128"/>
            <a:ext cx="3988341" cy="905969"/>
          </a:xfrm>
          <a:prstGeom prst="rect">
            <a:avLst/>
          </a:prstGeom>
          <a:noFill/>
          <a:ln>
            <a:noFill/>
          </a:ln>
        </p:spPr>
      </p:pic>
      <p:pic>
        <p:nvPicPr>
          <p:cNvPr id="4" name="Recorded Sound">
            <a:hlinkClick r:id="" action="ppaction://media"/>
            <a:extLst>
              <a:ext uri="{FF2B5EF4-FFF2-40B4-BE49-F238E27FC236}">
                <a16:creationId xmlns:a16="http://schemas.microsoft.com/office/drawing/2014/main" id="{E8B8B744-6A92-7794-FD30-3F732F6661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60894" y="540630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910"/>
    </mc:Choice>
    <mc:Fallback xmlns="">
      <p:transition spd="slow" advTm="18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0" descr="C:\Users\jkavazanjian\AppData\Local\Microsoft\Windows\Temporary Internet Files\Content.IE5\HO2EW6J1\8717573107_ab8596deea[1].jpg"/>
          <p:cNvPicPr preferRelativeResize="0"/>
          <p:nvPr/>
        </p:nvPicPr>
        <p:blipFill rotWithShape="1">
          <a:blip r:embed="rId5">
            <a:alphaModFix/>
          </a:blip>
          <a:srcRect l="-480" t="17249" r="480" b="-941"/>
          <a:stretch/>
        </p:blipFill>
        <p:spPr>
          <a:xfrm>
            <a:off x="3030882" y="1068097"/>
            <a:ext cx="5575300" cy="2901671"/>
          </a:xfrm>
          <a:prstGeom prst="rect">
            <a:avLst/>
          </a:prstGeom>
          <a:noFill/>
          <a:ln>
            <a:noFill/>
          </a:ln>
        </p:spPr>
      </p:pic>
      <p:pic>
        <p:nvPicPr>
          <p:cNvPr id="190" name="Google Shape;190;p20" descr="A picture containing logo&#10;&#10;Description automatically generated"/>
          <p:cNvPicPr preferRelativeResize="0"/>
          <p:nvPr/>
        </p:nvPicPr>
        <p:blipFill rotWithShape="1">
          <a:blip r:embed="rId6">
            <a:alphaModFix/>
          </a:blip>
          <a:srcRect/>
          <a:stretch/>
        </p:blipFill>
        <p:spPr>
          <a:xfrm>
            <a:off x="194552" y="162128"/>
            <a:ext cx="3988341" cy="905969"/>
          </a:xfrm>
          <a:prstGeom prst="rect">
            <a:avLst/>
          </a:prstGeom>
          <a:noFill/>
          <a:ln>
            <a:noFill/>
          </a:ln>
        </p:spPr>
      </p:pic>
      <p:sp>
        <p:nvSpPr>
          <p:cNvPr id="191" name="Google Shape;191;p20"/>
          <p:cNvSpPr txBox="1"/>
          <p:nvPr/>
        </p:nvSpPr>
        <p:spPr>
          <a:xfrm>
            <a:off x="2191313" y="6311621"/>
            <a:ext cx="5053548" cy="4952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a:solidFill>
                  <a:schemeClr val="lt1"/>
                </a:solidFill>
                <a:latin typeface="Helvetica Neue"/>
                <a:ea typeface="Helvetica Neue"/>
                <a:cs typeface="Helvetica Neue"/>
                <a:sym typeface="Helvetica Neue"/>
              </a:rPr>
              <a:t>            Financial Aid</a:t>
            </a:r>
            <a:endParaRPr sz="2000">
              <a:solidFill>
                <a:schemeClr val="lt1"/>
              </a:solidFill>
              <a:latin typeface="Helvetica Neue"/>
              <a:ea typeface="Helvetica Neue"/>
              <a:cs typeface="Helvetica Neue"/>
              <a:sym typeface="Helvetica Neue"/>
            </a:endParaRPr>
          </a:p>
        </p:txBody>
      </p:sp>
      <p:sp>
        <p:nvSpPr>
          <p:cNvPr id="192" name="Google Shape;192;p20"/>
          <p:cNvSpPr txBox="1"/>
          <p:nvPr/>
        </p:nvSpPr>
        <p:spPr>
          <a:xfrm>
            <a:off x="905121" y="3969768"/>
            <a:ext cx="6555544" cy="20928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u="sng">
                <a:solidFill>
                  <a:schemeClr val="dk1"/>
                </a:solidFill>
                <a:latin typeface="Arial"/>
                <a:ea typeface="Arial"/>
                <a:cs typeface="Arial"/>
                <a:sym typeface="Arial"/>
              </a:rPr>
              <a:t>Financial Aid</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Please contact the Financial Aid Office at Stony Brook University:</a:t>
            </a:r>
            <a:endParaRPr/>
          </a:p>
          <a:p>
            <a:pPr marL="0" marR="0" lvl="0" indent="0" algn="l" rtl="0">
              <a:spcBef>
                <a:spcPts val="0"/>
              </a:spcBef>
              <a:spcAft>
                <a:spcPts val="0"/>
              </a:spcAft>
              <a:buNone/>
            </a:pPr>
            <a:r>
              <a:rPr lang="en-US" sz="1800" b="1" u="sng">
                <a:solidFill>
                  <a:schemeClr val="dk1"/>
                </a:solidFill>
                <a:latin typeface="Arial"/>
                <a:ea typeface="Arial"/>
                <a:cs typeface="Arial"/>
                <a:sym typeface="Arial"/>
              </a:rPr>
              <a:t>Phone: </a:t>
            </a:r>
            <a:r>
              <a:rPr lang="en-US" sz="1800">
                <a:solidFill>
                  <a:schemeClr val="dk1"/>
                </a:solidFill>
                <a:latin typeface="Arial"/>
                <a:ea typeface="Arial"/>
                <a:cs typeface="Arial"/>
                <a:sym typeface="Arial"/>
              </a:rPr>
              <a:t>631-632-6840</a:t>
            </a:r>
            <a:endParaRPr/>
          </a:p>
          <a:p>
            <a:pPr marL="0" marR="0" lvl="0" indent="0" algn="l" rtl="0">
              <a:spcBef>
                <a:spcPts val="0"/>
              </a:spcBef>
              <a:spcAft>
                <a:spcPts val="0"/>
              </a:spcAft>
              <a:buNone/>
            </a:pPr>
            <a:r>
              <a:rPr lang="en-US" sz="1800" b="1" u="sng">
                <a:solidFill>
                  <a:schemeClr val="dk1"/>
                </a:solidFill>
                <a:latin typeface="Arial"/>
                <a:ea typeface="Arial"/>
                <a:cs typeface="Arial"/>
                <a:sym typeface="Arial"/>
              </a:rPr>
              <a:t>Email: </a:t>
            </a:r>
            <a:r>
              <a:rPr lang="en-US" sz="1800"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finaid@stonybrook.edu</a:t>
            </a:r>
            <a:r>
              <a:rPr lang="en-US" sz="1800">
                <a:solidFill>
                  <a:schemeClr val="dk1"/>
                </a:solidFill>
                <a:latin typeface="Arial"/>
                <a:ea typeface="Arial"/>
                <a:cs typeface="Arial"/>
                <a:sym typeface="Arial"/>
              </a:rPr>
              <a:t>  </a:t>
            </a:r>
            <a:endParaRPr/>
          </a:p>
          <a:p>
            <a:pPr marL="0" marR="0" lvl="0" indent="0" algn="l" rtl="0">
              <a:spcBef>
                <a:spcPts val="0"/>
              </a:spcBef>
              <a:spcAft>
                <a:spcPts val="0"/>
              </a:spcAft>
              <a:buNone/>
            </a:pPr>
            <a:r>
              <a:rPr lang="en-US" sz="1800" b="1" u="sng">
                <a:solidFill>
                  <a:schemeClr val="dk1"/>
                </a:solidFill>
                <a:latin typeface="Arial"/>
                <a:ea typeface="Arial"/>
                <a:cs typeface="Arial"/>
                <a:sym typeface="Arial"/>
              </a:rPr>
              <a:t>Website: </a:t>
            </a:r>
            <a:r>
              <a:rPr lang="en-US" sz="1800" u="sng">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https://www.stonybrook.edu/commcms/finaid/</a:t>
            </a:r>
            <a:r>
              <a:rPr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pic>
        <p:nvPicPr>
          <p:cNvPr id="4" name="Recorded Sound">
            <a:hlinkClick r:id="" action="ppaction://media"/>
            <a:extLst>
              <a:ext uri="{FF2B5EF4-FFF2-40B4-BE49-F238E27FC236}">
                <a16:creationId xmlns:a16="http://schemas.microsoft.com/office/drawing/2014/main" id="{FDE10B63-CAED-0803-50BC-B3A3EEBE78E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34079" y="541599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79"/>
    </mc:Choice>
    <mc:Fallback xmlns="">
      <p:transition spd="slow" advTm="19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2"/>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dirty="0"/>
              <a:t>Stony Brook University - School of Nursing</a:t>
            </a:r>
            <a:endParaRPr dirty="0"/>
          </a:p>
        </p:txBody>
      </p:sp>
      <p:sp>
        <p:nvSpPr>
          <p:cNvPr id="54" name="Google Shape;54;p2"/>
          <p:cNvSpPr txBox="1">
            <a:spLocks noGrp="1"/>
          </p:cNvSpPr>
          <p:nvPr>
            <p:ph type="body" idx="2"/>
          </p:nvPr>
        </p:nvSpPr>
        <p:spPr>
          <a:xfrm>
            <a:off x="839636" y="1067449"/>
            <a:ext cx="6161800" cy="1904798"/>
          </a:xfrm>
          <a:prstGeom prst="rect">
            <a:avLst/>
          </a:prstGeom>
          <a:noFill/>
          <a:ln>
            <a:noFill/>
          </a:ln>
        </p:spPr>
        <p:txBody>
          <a:bodyPr spcFirstLastPara="1" wrap="square" lIns="0" tIns="0" rIns="0" bIns="0" anchor="ctr" anchorCtr="0">
            <a:noAutofit/>
          </a:bodyPr>
          <a:lstStyle/>
          <a:p>
            <a:pPr marL="342900" lvl="0" indent="-342900" algn="ctr" rtl="0">
              <a:lnSpc>
                <a:spcPct val="300000"/>
              </a:lnSpc>
              <a:spcBef>
                <a:spcPts val="0"/>
              </a:spcBef>
              <a:spcAft>
                <a:spcPts val="0"/>
              </a:spcAft>
              <a:buClr>
                <a:srgbClr val="B60225"/>
              </a:buClr>
              <a:buSzPts val="1200"/>
              <a:buNone/>
            </a:pPr>
            <a:endParaRPr sz="1200">
              <a:latin typeface="Helvetica Neue"/>
              <a:ea typeface="Helvetica Neue"/>
              <a:cs typeface="Helvetica Neue"/>
              <a:sym typeface="Helvetica Neue"/>
            </a:endParaRPr>
          </a:p>
          <a:p>
            <a:pPr marL="342900" lvl="0" indent="-342900" algn="ctr" rtl="0">
              <a:lnSpc>
                <a:spcPct val="300000"/>
              </a:lnSpc>
              <a:spcBef>
                <a:spcPts val="480"/>
              </a:spcBef>
              <a:spcAft>
                <a:spcPts val="0"/>
              </a:spcAft>
              <a:buClr>
                <a:srgbClr val="B60225"/>
              </a:buClr>
              <a:buSzPts val="2400"/>
              <a:buNone/>
            </a:pPr>
            <a:r>
              <a:rPr lang="en-US" sz="2400" b="1">
                <a:latin typeface="Helvetica Neue"/>
                <a:ea typeface="Helvetica Neue"/>
                <a:cs typeface="Helvetica Neue"/>
                <a:sym typeface="Helvetica Neue"/>
              </a:rPr>
              <a:t> </a:t>
            </a:r>
            <a:endParaRPr/>
          </a:p>
          <a:p>
            <a:pPr marL="342900" lvl="0" indent="-342900" algn="ctr" rtl="0">
              <a:lnSpc>
                <a:spcPct val="300000"/>
              </a:lnSpc>
              <a:spcBef>
                <a:spcPts val="240"/>
              </a:spcBef>
              <a:spcAft>
                <a:spcPts val="0"/>
              </a:spcAft>
              <a:buClr>
                <a:srgbClr val="B60225"/>
              </a:buClr>
              <a:buSzPts val="1200"/>
              <a:buNone/>
            </a:pPr>
            <a:endParaRPr sz="1200" b="1">
              <a:latin typeface="Arial"/>
              <a:ea typeface="Arial"/>
              <a:cs typeface="Arial"/>
              <a:sym typeface="Arial"/>
            </a:endParaRPr>
          </a:p>
          <a:p>
            <a:pPr marL="342900" lvl="0" indent="-342900" algn="ctr" rtl="0">
              <a:lnSpc>
                <a:spcPct val="300000"/>
              </a:lnSpc>
              <a:spcBef>
                <a:spcPts val="240"/>
              </a:spcBef>
              <a:spcAft>
                <a:spcPts val="0"/>
              </a:spcAft>
              <a:buClr>
                <a:srgbClr val="B60225"/>
              </a:buClr>
              <a:buSzPts val="1200"/>
              <a:buNone/>
            </a:pPr>
            <a:endParaRPr sz="1200" b="1">
              <a:latin typeface="Arial"/>
              <a:ea typeface="Arial"/>
              <a:cs typeface="Arial"/>
              <a:sym typeface="Arial"/>
            </a:endParaRPr>
          </a:p>
          <a:p>
            <a:pPr marL="342900" lvl="0" indent="-342900" algn="ctr" rtl="0">
              <a:lnSpc>
                <a:spcPct val="300000"/>
              </a:lnSpc>
              <a:spcBef>
                <a:spcPts val="240"/>
              </a:spcBef>
              <a:spcAft>
                <a:spcPts val="0"/>
              </a:spcAft>
              <a:buClr>
                <a:srgbClr val="B60225"/>
              </a:buClr>
              <a:buSzPts val="1200"/>
              <a:buNone/>
            </a:pPr>
            <a:endParaRPr sz="1200" b="1">
              <a:latin typeface="Arial"/>
              <a:ea typeface="Arial"/>
              <a:cs typeface="Arial"/>
              <a:sym typeface="Arial"/>
            </a:endParaRPr>
          </a:p>
        </p:txBody>
      </p:sp>
      <p:pic>
        <p:nvPicPr>
          <p:cNvPr id="55" name="Google Shape;55;p2"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pic>
        <p:nvPicPr>
          <p:cNvPr id="56" name="Google Shape;56;p2"/>
          <p:cNvPicPr preferRelativeResize="0"/>
          <p:nvPr/>
        </p:nvPicPr>
        <p:blipFill rotWithShape="1">
          <a:blip r:embed="rId6">
            <a:alphaModFix/>
          </a:blip>
          <a:srcRect/>
          <a:stretch/>
        </p:blipFill>
        <p:spPr>
          <a:xfrm>
            <a:off x="4482352" y="1945341"/>
            <a:ext cx="4189508" cy="2793857"/>
          </a:xfrm>
          <a:prstGeom prst="rect">
            <a:avLst/>
          </a:prstGeom>
          <a:noFill/>
          <a:ln>
            <a:noFill/>
          </a:ln>
        </p:spPr>
      </p:pic>
      <p:sp>
        <p:nvSpPr>
          <p:cNvPr id="57" name="Google Shape;57;p2"/>
          <p:cNvSpPr txBox="1"/>
          <p:nvPr/>
        </p:nvSpPr>
        <p:spPr>
          <a:xfrm>
            <a:off x="609600" y="1219199"/>
            <a:ext cx="3872751" cy="46166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dirty="0">
                <a:solidFill>
                  <a:schemeClr val="dk1"/>
                </a:solidFill>
                <a:latin typeface="Arial"/>
                <a:ea typeface="Arial"/>
                <a:cs typeface="Arial"/>
                <a:sym typeface="Arial"/>
              </a:rPr>
              <a:t>About our School</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en-US" sz="1400" dirty="0">
                <a:solidFill>
                  <a:schemeClr val="dk1"/>
                </a:solidFill>
                <a:latin typeface="Arial"/>
                <a:ea typeface="Arial"/>
                <a:cs typeface="Arial"/>
                <a:sym typeface="Arial"/>
              </a:rPr>
              <a:t>•</a:t>
            </a:r>
            <a:r>
              <a:rPr lang="en-US" sz="1400" b="1" dirty="0">
                <a:solidFill>
                  <a:srgbClr val="C03137"/>
                </a:solidFill>
                <a:latin typeface="Arial"/>
                <a:ea typeface="Arial"/>
                <a:cs typeface="Arial"/>
                <a:sym typeface="Arial"/>
              </a:rPr>
              <a:t>One of 64 SUNY campuses</a:t>
            </a:r>
            <a:endParaRPr dirty="0"/>
          </a:p>
          <a:p>
            <a:pPr marL="0" marR="0" lvl="0" indent="0" algn="l" rtl="0">
              <a:spcBef>
                <a:spcPts val="0"/>
              </a:spcBef>
              <a:spcAft>
                <a:spcPts val="0"/>
              </a:spcAft>
              <a:buNone/>
            </a:pPr>
            <a:endParaRPr sz="1400" dirty="0">
              <a:solidFill>
                <a:srgbClr val="C03137"/>
              </a:solidFill>
              <a:latin typeface="Arial"/>
              <a:ea typeface="Arial"/>
              <a:cs typeface="Arial"/>
              <a:sym typeface="Arial"/>
            </a:endParaRPr>
          </a:p>
          <a:p>
            <a:pPr marL="0" marR="0" lvl="0" indent="0" algn="l" rtl="0">
              <a:spcBef>
                <a:spcPts val="0"/>
              </a:spcBef>
              <a:spcAft>
                <a:spcPts val="0"/>
              </a:spcAft>
              <a:buNone/>
            </a:pPr>
            <a:r>
              <a:rPr lang="en-US" sz="1400" dirty="0">
                <a:solidFill>
                  <a:srgbClr val="C03137"/>
                </a:solidFill>
                <a:latin typeface="Arial"/>
                <a:ea typeface="Arial"/>
                <a:cs typeface="Arial"/>
                <a:sym typeface="Arial"/>
              </a:rPr>
              <a:t>•</a:t>
            </a:r>
            <a:r>
              <a:rPr lang="en-US" sz="1400" b="1" dirty="0">
                <a:solidFill>
                  <a:srgbClr val="C03137"/>
                </a:solidFill>
                <a:latin typeface="Arial"/>
                <a:ea typeface="Arial"/>
                <a:cs typeface="Arial"/>
                <a:sym typeface="Arial"/>
              </a:rPr>
              <a:t>One of only four University Center campuses in SUNY</a:t>
            </a:r>
            <a:endParaRPr dirty="0"/>
          </a:p>
          <a:p>
            <a:pPr marL="0" marR="0" lvl="0" indent="0" algn="l" rtl="0">
              <a:spcBef>
                <a:spcPts val="0"/>
              </a:spcBef>
              <a:spcAft>
                <a:spcPts val="0"/>
              </a:spcAft>
              <a:buNone/>
            </a:pPr>
            <a:endParaRPr sz="1400" dirty="0">
              <a:solidFill>
                <a:srgbClr val="C03137"/>
              </a:solidFill>
              <a:latin typeface="Arial"/>
              <a:ea typeface="Arial"/>
              <a:cs typeface="Arial"/>
              <a:sym typeface="Arial"/>
            </a:endParaRPr>
          </a:p>
          <a:p>
            <a:pPr marL="0" marR="0" lvl="0" indent="0" algn="l" rtl="0">
              <a:spcBef>
                <a:spcPts val="0"/>
              </a:spcBef>
              <a:spcAft>
                <a:spcPts val="0"/>
              </a:spcAft>
              <a:buNone/>
            </a:pPr>
            <a:r>
              <a:rPr lang="en-US" sz="1400" dirty="0">
                <a:solidFill>
                  <a:srgbClr val="C03137"/>
                </a:solidFill>
                <a:latin typeface="Arial"/>
                <a:ea typeface="Arial"/>
                <a:cs typeface="Arial"/>
                <a:sym typeface="Arial"/>
              </a:rPr>
              <a:t>•</a:t>
            </a:r>
            <a:r>
              <a:rPr lang="en-US" sz="1400" b="1" dirty="0">
                <a:solidFill>
                  <a:srgbClr val="C03137"/>
                </a:solidFill>
                <a:latin typeface="Arial"/>
                <a:ea typeface="Arial"/>
                <a:cs typeface="Arial"/>
                <a:sym typeface="Arial"/>
              </a:rPr>
              <a:t>One of eleven schools at Stony Brook University</a:t>
            </a:r>
            <a:endParaRPr dirty="0"/>
          </a:p>
          <a:p>
            <a:pPr marL="0" marR="0" lvl="0" indent="0" algn="l" rtl="0">
              <a:spcBef>
                <a:spcPts val="0"/>
              </a:spcBef>
              <a:spcAft>
                <a:spcPts val="0"/>
              </a:spcAft>
              <a:buNone/>
            </a:pPr>
            <a:endParaRPr sz="1400" dirty="0">
              <a:solidFill>
                <a:srgbClr val="C03137"/>
              </a:solidFill>
              <a:latin typeface="Arial"/>
              <a:ea typeface="Arial"/>
              <a:cs typeface="Arial"/>
              <a:sym typeface="Arial"/>
            </a:endParaRPr>
          </a:p>
          <a:p>
            <a:pPr marL="0" marR="0" lvl="0" indent="0" algn="l" rtl="0">
              <a:spcBef>
                <a:spcPts val="0"/>
              </a:spcBef>
              <a:spcAft>
                <a:spcPts val="0"/>
              </a:spcAft>
              <a:buNone/>
            </a:pPr>
            <a:r>
              <a:rPr lang="en-US" sz="1400" dirty="0">
                <a:solidFill>
                  <a:srgbClr val="C03137"/>
                </a:solidFill>
                <a:latin typeface="Arial"/>
                <a:ea typeface="Arial"/>
                <a:cs typeface="Arial"/>
                <a:sym typeface="Arial"/>
              </a:rPr>
              <a:t>•</a:t>
            </a:r>
            <a:r>
              <a:rPr lang="en-US" sz="1400" b="1" dirty="0">
                <a:solidFill>
                  <a:srgbClr val="C03137"/>
                </a:solidFill>
                <a:latin typeface="Arial"/>
                <a:ea typeface="Arial"/>
                <a:cs typeface="Arial"/>
                <a:sym typeface="Arial"/>
              </a:rPr>
              <a:t>One of five schools at Health Sciences Center</a:t>
            </a:r>
            <a:endParaRPr dirty="0"/>
          </a:p>
          <a:p>
            <a:pPr marL="0" marR="0" lvl="0" indent="0" algn="l" rtl="0">
              <a:spcBef>
                <a:spcPts val="0"/>
              </a:spcBef>
              <a:spcAft>
                <a:spcPts val="0"/>
              </a:spcAft>
              <a:buNone/>
            </a:pPr>
            <a:endParaRPr sz="1400" dirty="0">
              <a:solidFill>
                <a:srgbClr val="FF0000"/>
              </a:solidFill>
              <a:latin typeface="Arial"/>
              <a:ea typeface="Arial"/>
              <a:cs typeface="Arial"/>
              <a:sym typeface="Arial"/>
            </a:endParaRPr>
          </a:p>
          <a:p>
            <a:pPr marL="0" marR="0" lvl="0" indent="0" algn="l" rtl="0">
              <a:spcBef>
                <a:spcPts val="0"/>
              </a:spcBef>
              <a:spcAft>
                <a:spcPts val="0"/>
              </a:spcAft>
              <a:buNone/>
            </a:pPr>
            <a:r>
              <a:rPr lang="en-US" sz="1400" dirty="0">
                <a:solidFill>
                  <a:srgbClr val="C03137"/>
                </a:solidFill>
                <a:latin typeface="Arial"/>
                <a:ea typeface="Arial"/>
                <a:cs typeface="Arial"/>
                <a:sym typeface="Arial"/>
              </a:rPr>
              <a:t>•</a:t>
            </a:r>
            <a:r>
              <a:rPr lang="en-US" sz="1400" b="1" dirty="0">
                <a:solidFill>
                  <a:srgbClr val="C03137"/>
                </a:solidFill>
                <a:latin typeface="Arial"/>
                <a:ea typeface="Arial"/>
                <a:cs typeface="Arial"/>
                <a:sym typeface="Arial"/>
              </a:rPr>
              <a:t>US News and World Report Rankings:</a:t>
            </a:r>
            <a:endParaRPr sz="1400" dirty="0">
              <a:solidFill>
                <a:srgbClr val="C03137"/>
              </a:solidFill>
              <a:latin typeface="Arial"/>
              <a:ea typeface="Arial"/>
              <a:cs typeface="Arial"/>
              <a:sym typeface="Arial"/>
            </a:endParaRPr>
          </a:p>
          <a:p>
            <a:pPr marL="0" marR="0" lvl="0" indent="0" algn="l" rtl="0">
              <a:spcBef>
                <a:spcPts val="0"/>
              </a:spcBef>
              <a:spcAft>
                <a:spcPts val="0"/>
              </a:spcAft>
              <a:buNone/>
            </a:pPr>
            <a:r>
              <a:rPr lang="en-US" sz="1400" b="1" dirty="0">
                <a:solidFill>
                  <a:schemeClr val="dk1"/>
                </a:solidFill>
                <a:latin typeface="Arial"/>
                <a:ea typeface="Arial"/>
                <a:cs typeface="Arial"/>
                <a:sym typeface="Arial"/>
              </a:rPr>
              <a:t>#</a:t>
            </a:r>
            <a:r>
              <a:rPr lang="en-US" b="1" dirty="0">
                <a:solidFill>
                  <a:schemeClr val="dk1"/>
                </a:solidFill>
              </a:rPr>
              <a:t>77</a:t>
            </a:r>
            <a:r>
              <a:rPr lang="en-US" sz="1400" b="1" dirty="0">
                <a:solidFill>
                  <a:schemeClr val="dk1"/>
                </a:solidFill>
                <a:latin typeface="Arial"/>
                <a:ea typeface="Arial"/>
                <a:cs typeface="Arial"/>
                <a:sym typeface="Arial"/>
              </a:rPr>
              <a:t>  National Universities (tie) </a:t>
            </a: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en-US" sz="1400" b="1" dirty="0">
                <a:solidFill>
                  <a:schemeClr val="dk1"/>
                </a:solidFill>
                <a:latin typeface="Arial"/>
                <a:ea typeface="Arial"/>
                <a:cs typeface="Arial"/>
                <a:sym typeface="Arial"/>
              </a:rPr>
              <a:t>#120  Best Value Schools (tie)</a:t>
            </a: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en-US" sz="1400" b="1" dirty="0">
                <a:solidFill>
                  <a:schemeClr val="dk1"/>
                </a:solidFill>
                <a:latin typeface="Arial"/>
                <a:ea typeface="Arial"/>
                <a:cs typeface="Arial"/>
                <a:sym typeface="Arial"/>
              </a:rPr>
              <a:t>#31  Top Public Schools (tie)</a:t>
            </a: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en-US" sz="1400" dirty="0">
                <a:solidFill>
                  <a:schemeClr val="dk1"/>
                </a:solidFill>
                <a:latin typeface="Arial"/>
                <a:ea typeface="Arial"/>
                <a:cs typeface="Arial"/>
                <a:sym typeface="Arial"/>
              </a:rPr>
              <a:t>•</a:t>
            </a:r>
            <a:r>
              <a:rPr lang="en-US" sz="1400" b="1" dirty="0">
                <a:solidFill>
                  <a:schemeClr val="dk1"/>
                </a:solidFill>
                <a:latin typeface="Arial"/>
                <a:ea typeface="Arial"/>
                <a:cs typeface="Arial"/>
                <a:sym typeface="Arial"/>
              </a:rPr>
              <a:t>2021 QS US University Ranking: #39</a:t>
            </a: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en-US" sz="1400" dirty="0">
                <a:solidFill>
                  <a:schemeClr val="dk1"/>
                </a:solidFill>
                <a:latin typeface="Arial"/>
                <a:ea typeface="Arial"/>
                <a:cs typeface="Arial"/>
                <a:sym typeface="Arial"/>
              </a:rPr>
              <a:t>•</a:t>
            </a:r>
            <a:r>
              <a:rPr lang="en-US" sz="1400" b="1" dirty="0">
                <a:solidFill>
                  <a:schemeClr val="dk1"/>
                </a:solidFill>
                <a:latin typeface="Arial"/>
                <a:ea typeface="Arial"/>
                <a:cs typeface="Arial"/>
                <a:sym typeface="Arial"/>
              </a:rPr>
              <a:t>Wall Street Journal Ranking:</a:t>
            </a: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en-US" sz="1400" dirty="0">
                <a:solidFill>
                  <a:schemeClr val="dk1"/>
                </a:solidFill>
                <a:latin typeface="Arial"/>
                <a:ea typeface="Arial"/>
                <a:cs typeface="Arial"/>
                <a:sym typeface="Arial"/>
              </a:rPr>
              <a:t> </a:t>
            </a:r>
            <a:endParaRPr dirty="0"/>
          </a:p>
          <a:p>
            <a:pPr marL="0" marR="0" lvl="0" indent="0" algn="l" rtl="0">
              <a:spcBef>
                <a:spcPts val="0"/>
              </a:spcBef>
              <a:spcAft>
                <a:spcPts val="0"/>
              </a:spcAft>
              <a:buNone/>
            </a:pPr>
            <a:r>
              <a:rPr lang="en-US" sz="1400" b="1" dirty="0">
                <a:solidFill>
                  <a:srgbClr val="C03137"/>
                </a:solidFill>
                <a:latin typeface="Arial"/>
                <a:ea typeface="Arial"/>
                <a:cs typeface="Arial"/>
                <a:sym typeface="Arial"/>
              </a:rPr>
              <a:t>#1 Public University in NY</a:t>
            </a:r>
            <a:endParaRPr sz="1400" dirty="0">
              <a:solidFill>
                <a:srgbClr val="C03137"/>
              </a:solidFill>
              <a:latin typeface="Arial"/>
              <a:ea typeface="Arial"/>
              <a:cs typeface="Arial"/>
              <a:sym typeface="Arial"/>
            </a:endParaRPr>
          </a:p>
        </p:txBody>
      </p:sp>
      <p:pic>
        <p:nvPicPr>
          <p:cNvPr id="4" name="Recorded Sound">
            <a:hlinkClick r:id="" action="ppaction://media"/>
            <a:extLst>
              <a:ext uri="{FF2B5EF4-FFF2-40B4-BE49-F238E27FC236}">
                <a16:creationId xmlns:a16="http://schemas.microsoft.com/office/drawing/2014/main" id="{B8484018-2640-4BCA-CD64-A93DE2B4AD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19474" y="514877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60"/>
    </mc:Choice>
    <mc:Fallback xmlns="">
      <p:transition spd="slow" advTm="197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1"/>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Additional Information- Questions</a:t>
            </a:r>
            <a:endParaRPr/>
          </a:p>
        </p:txBody>
      </p:sp>
      <p:sp>
        <p:nvSpPr>
          <p:cNvPr id="199" name="Google Shape;199;p21"/>
          <p:cNvSpPr txBox="1">
            <a:spLocks noGrp="1"/>
          </p:cNvSpPr>
          <p:nvPr>
            <p:ph type="body" idx="2"/>
          </p:nvPr>
        </p:nvSpPr>
        <p:spPr>
          <a:xfrm>
            <a:off x="664175" y="2066284"/>
            <a:ext cx="8767863" cy="3195034"/>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B60225"/>
              </a:buClr>
              <a:buSzPts val="1800"/>
              <a:buNone/>
            </a:pPr>
            <a:endParaRPr sz="1800" b="1" dirty="0">
              <a:solidFill>
                <a:schemeClr val="dk1"/>
              </a:solidFill>
            </a:endParaRPr>
          </a:p>
          <a:p>
            <a:pPr marL="0" lvl="0" indent="0" algn="l" rtl="0">
              <a:spcBef>
                <a:spcPts val="360"/>
              </a:spcBef>
              <a:spcAft>
                <a:spcPts val="0"/>
              </a:spcAft>
              <a:buClr>
                <a:srgbClr val="B60225"/>
              </a:buClr>
              <a:buSzPts val="1800"/>
              <a:buNone/>
            </a:pPr>
            <a:endParaRPr sz="1800" b="1" dirty="0">
              <a:solidFill>
                <a:schemeClr val="dk1"/>
              </a:solidFill>
            </a:endParaRPr>
          </a:p>
          <a:p>
            <a:pPr marL="0" lvl="0" indent="0" algn="l" rtl="0">
              <a:spcBef>
                <a:spcPts val="360"/>
              </a:spcBef>
              <a:spcAft>
                <a:spcPts val="0"/>
              </a:spcAft>
              <a:buClr>
                <a:srgbClr val="B60225"/>
              </a:buClr>
              <a:buSzPts val="1800"/>
              <a:buNone/>
            </a:pPr>
            <a:endParaRPr sz="1800" b="1" dirty="0">
              <a:solidFill>
                <a:schemeClr val="dk1"/>
              </a:solidFill>
            </a:endParaRPr>
          </a:p>
          <a:p>
            <a:pPr marL="457200" lvl="1" indent="0" algn="l" rtl="0">
              <a:spcBef>
                <a:spcPts val="360"/>
              </a:spcBef>
              <a:spcAft>
                <a:spcPts val="0"/>
              </a:spcAft>
              <a:buSzPts val="1800"/>
              <a:buNone/>
            </a:pPr>
            <a:endParaRPr sz="1800" b="1" dirty="0"/>
          </a:p>
          <a:p>
            <a:pPr marL="457200" lvl="1" indent="0" algn="l" rtl="0">
              <a:spcBef>
                <a:spcPts val="400"/>
              </a:spcBef>
              <a:spcAft>
                <a:spcPts val="0"/>
              </a:spcAft>
              <a:buSzPts val="2000"/>
              <a:buNone/>
            </a:pPr>
            <a:r>
              <a:rPr lang="en-US" sz="2000" b="1" i="1" dirty="0"/>
              <a:t>For additional information please contact:</a:t>
            </a:r>
            <a:endParaRPr dirty="0"/>
          </a:p>
          <a:p>
            <a:pPr marL="457200" lvl="1" indent="0" algn="l" rtl="0">
              <a:spcBef>
                <a:spcPts val="400"/>
              </a:spcBef>
              <a:spcAft>
                <a:spcPts val="0"/>
              </a:spcAft>
              <a:buSzPts val="2000"/>
              <a:buNone/>
            </a:pPr>
            <a:endParaRPr sz="2000" b="1" i="1" dirty="0"/>
          </a:p>
          <a:p>
            <a:pPr marL="457200" lvl="1" indent="0" algn="l" rtl="0">
              <a:spcBef>
                <a:spcPts val="400"/>
              </a:spcBef>
              <a:spcAft>
                <a:spcPts val="0"/>
              </a:spcAft>
              <a:buSzPts val="2000"/>
              <a:buNone/>
            </a:pPr>
            <a:r>
              <a:rPr lang="en-US" sz="2000" b="1" dirty="0"/>
              <a:t>silvana.jara@stonybrook.edu</a:t>
            </a:r>
            <a:endParaRPr sz="2000" b="1" dirty="0"/>
          </a:p>
          <a:p>
            <a:pPr marL="457200" lvl="1" indent="0" algn="l" rtl="0">
              <a:spcBef>
                <a:spcPts val="400"/>
              </a:spcBef>
              <a:spcAft>
                <a:spcPts val="0"/>
              </a:spcAft>
              <a:buSzPts val="2000"/>
              <a:buNone/>
            </a:pPr>
            <a:endParaRPr sz="2000" b="1" dirty="0"/>
          </a:p>
          <a:p>
            <a:pPr marL="457200" lvl="1" indent="0" algn="ctr" rtl="0">
              <a:spcBef>
                <a:spcPts val="360"/>
              </a:spcBef>
              <a:spcAft>
                <a:spcPts val="0"/>
              </a:spcAft>
              <a:buSzPts val="1800"/>
              <a:buNone/>
            </a:pPr>
            <a:endParaRPr sz="1800" b="1" dirty="0"/>
          </a:p>
          <a:p>
            <a:pPr marL="742950" lvl="1" indent="-171450" algn="l" rtl="0">
              <a:spcBef>
                <a:spcPts val="360"/>
              </a:spcBef>
              <a:spcAft>
                <a:spcPts val="0"/>
              </a:spcAft>
              <a:buSzPts val="1800"/>
              <a:buFont typeface="Courier New"/>
              <a:buNone/>
            </a:pPr>
            <a:endParaRPr sz="1800" b="1" dirty="0"/>
          </a:p>
        </p:txBody>
      </p:sp>
      <p:pic>
        <p:nvPicPr>
          <p:cNvPr id="200" name="Google Shape;200;p21" descr="Image result for cartoon picture of a student thinking"/>
          <p:cNvPicPr preferRelativeResize="0"/>
          <p:nvPr/>
        </p:nvPicPr>
        <p:blipFill rotWithShape="1">
          <a:blip r:embed="rId5">
            <a:alphaModFix/>
          </a:blip>
          <a:srcRect/>
          <a:stretch/>
        </p:blipFill>
        <p:spPr>
          <a:xfrm>
            <a:off x="6569412" y="2528361"/>
            <a:ext cx="2387800" cy="2374076"/>
          </a:xfrm>
          <a:prstGeom prst="rect">
            <a:avLst/>
          </a:prstGeom>
          <a:noFill/>
          <a:ln>
            <a:noFill/>
          </a:ln>
        </p:spPr>
      </p:pic>
      <p:pic>
        <p:nvPicPr>
          <p:cNvPr id="201" name="Google Shape;201;p21" descr="A picture containing logo&#10;&#10;Description automatically generated"/>
          <p:cNvPicPr preferRelativeResize="0"/>
          <p:nvPr/>
        </p:nvPicPr>
        <p:blipFill rotWithShape="1">
          <a:blip r:embed="rId6">
            <a:alphaModFix/>
          </a:blip>
          <a:srcRect/>
          <a:stretch/>
        </p:blipFill>
        <p:spPr>
          <a:xfrm>
            <a:off x="194552" y="162128"/>
            <a:ext cx="3988341" cy="905969"/>
          </a:xfrm>
          <a:prstGeom prst="rect">
            <a:avLst/>
          </a:prstGeom>
          <a:noFill/>
          <a:ln>
            <a:noFill/>
          </a:ln>
        </p:spPr>
      </p:pic>
      <p:pic>
        <p:nvPicPr>
          <p:cNvPr id="2" name="Recorded Sound">
            <a:hlinkClick r:id="" action="ppaction://media"/>
            <a:extLst>
              <a:ext uri="{FF2B5EF4-FFF2-40B4-BE49-F238E27FC236}">
                <a16:creationId xmlns:a16="http://schemas.microsoft.com/office/drawing/2014/main" id="{74A11EF6-7E5F-3BF9-DC83-FA9D79AC1F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70225" y="511379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54"/>
    </mc:Choice>
    <mc:Fallback xmlns="">
      <p:transition spd="slow" advTm="5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2"/>
          <p:cNvSpPr txBox="1">
            <a:spLocks noGrp="1"/>
          </p:cNvSpPr>
          <p:nvPr>
            <p:ph type="body" idx="1"/>
          </p:nvPr>
        </p:nvSpPr>
        <p:spPr>
          <a:xfrm>
            <a:off x="0" y="6288062"/>
            <a:ext cx="9144000" cy="467416"/>
          </a:xfrm>
          <a:prstGeom prst="rect">
            <a:avLst/>
          </a:prstGeom>
          <a:noFill/>
          <a:ln>
            <a:noFill/>
          </a:ln>
        </p:spPr>
        <p:txBody>
          <a:bodyPr spcFirstLastPara="1" wrap="square" lIns="0" tIns="45700" rIns="91425" bIns="45700" anchor="ctr" anchorCtr="0">
            <a:noAutofit/>
          </a:bodyPr>
          <a:lstStyle/>
          <a:p>
            <a:pPr marL="342900" lvl="0" indent="-342900" algn="ctr" rtl="0">
              <a:spcBef>
                <a:spcPts val="0"/>
              </a:spcBef>
              <a:spcAft>
                <a:spcPts val="0"/>
              </a:spcAft>
              <a:buClr>
                <a:srgbClr val="FFFFFF"/>
              </a:buClr>
              <a:buSzPts val="2000"/>
              <a:buFont typeface="Helvetica Neue"/>
              <a:buNone/>
            </a:pPr>
            <a:r>
              <a:rPr lang="en-US"/>
              <a:t>Go Seawolves!</a:t>
            </a:r>
            <a:endParaRPr/>
          </a:p>
        </p:txBody>
      </p:sp>
      <p:pic>
        <p:nvPicPr>
          <p:cNvPr id="207" name="Google Shape;207;p22"/>
          <p:cNvPicPr preferRelativeResize="0">
            <a:picLocks noGrp="1"/>
          </p:cNvPicPr>
          <p:nvPr>
            <p:ph type="pic" idx="2"/>
          </p:nvPr>
        </p:nvPicPr>
        <p:blipFill rotWithShape="1">
          <a:blip r:embed="rId5">
            <a:alphaModFix/>
          </a:blip>
          <a:srcRect t="4752" b="4751"/>
          <a:stretch/>
        </p:blipFill>
        <p:spPr>
          <a:xfrm>
            <a:off x="0" y="1082439"/>
            <a:ext cx="9144000" cy="5205623"/>
          </a:xfrm>
          <a:prstGeom prst="rect">
            <a:avLst/>
          </a:prstGeom>
          <a:solidFill>
            <a:srgbClr val="D8D8D8"/>
          </a:solidFill>
          <a:ln>
            <a:noFill/>
          </a:ln>
        </p:spPr>
      </p:pic>
      <p:pic>
        <p:nvPicPr>
          <p:cNvPr id="7" name="Recorded Sound">
            <a:hlinkClick r:id="" action="ppaction://media"/>
            <a:extLst>
              <a:ext uri="{FF2B5EF4-FFF2-40B4-BE49-F238E27FC236}">
                <a16:creationId xmlns:a16="http://schemas.microsoft.com/office/drawing/2014/main" id="{A8BAF4B3-B457-317E-9120-57ADEB6076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67575" y="493871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72"/>
    </mc:Choice>
    <mc:Fallback xmlns="">
      <p:transition spd="slow" advTm="151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3"/>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School of Nursing</a:t>
            </a:r>
            <a:endParaRPr/>
          </a:p>
        </p:txBody>
      </p:sp>
      <p:sp>
        <p:nvSpPr>
          <p:cNvPr id="63" name="Google Shape;63;p3"/>
          <p:cNvSpPr txBox="1">
            <a:spLocks noGrp="1"/>
          </p:cNvSpPr>
          <p:nvPr>
            <p:ph type="body" idx="2"/>
          </p:nvPr>
        </p:nvSpPr>
        <p:spPr>
          <a:xfrm>
            <a:off x="457200" y="1066800"/>
            <a:ext cx="8229600" cy="5211917"/>
          </a:xfrm>
          <a:prstGeom prst="rect">
            <a:avLst/>
          </a:prstGeom>
          <a:noFill/>
          <a:ln>
            <a:noFill/>
          </a:ln>
        </p:spPr>
        <p:txBody>
          <a:bodyPr spcFirstLastPara="1" wrap="square" lIns="0" tIns="0" rIns="0" bIns="0" anchor="ctr" anchorCtr="0">
            <a:noAutofit/>
          </a:bodyPr>
          <a:lstStyle/>
          <a:p>
            <a:pPr marL="571500" lvl="0" indent="-419100" algn="l" rtl="0">
              <a:spcBef>
                <a:spcPts val="0"/>
              </a:spcBef>
              <a:spcAft>
                <a:spcPts val="0"/>
              </a:spcAft>
              <a:buClr>
                <a:srgbClr val="B60225"/>
              </a:buClr>
              <a:buSzPts val="2400"/>
              <a:buFont typeface="Arial"/>
              <a:buNone/>
            </a:pPr>
            <a:endParaRPr sz="2400">
              <a:solidFill>
                <a:schemeClr val="dk1"/>
              </a:solidFill>
            </a:endParaRPr>
          </a:p>
          <a:p>
            <a:pPr marL="571500" lvl="0" indent="-419100" algn="l" rtl="0">
              <a:spcBef>
                <a:spcPts val="480"/>
              </a:spcBef>
              <a:spcAft>
                <a:spcPts val="0"/>
              </a:spcAft>
              <a:buClr>
                <a:srgbClr val="B60225"/>
              </a:buClr>
              <a:buSzPts val="2400"/>
              <a:buFont typeface="Arial"/>
              <a:buNone/>
            </a:pPr>
            <a:endParaRPr sz="2400">
              <a:solidFill>
                <a:schemeClr val="dk1"/>
              </a:solidFill>
            </a:endParaRPr>
          </a:p>
          <a:p>
            <a:pPr marL="571500" lvl="0" indent="-419100" algn="l" rtl="0">
              <a:spcBef>
                <a:spcPts val="480"/>
              </a:spcBef>
              <a:spcAft>
                <a:spcPts val="0"/>
              </a:spcAft>
              <a:buClr>
                <a:srgbClr val="B60225"/>
              </a:buClr>
              <a:buSzPts val="2400"/>
              <a:buFont typeface="Arial"/>
              <a:buNone/>
            </a:pPr>
            <a:endParaRPr sz="2400">
              <a:solidFill>
                <a:schemeClr val="dk1"/>
              </a:solidFill>
            </a:endParaRPr>
          </a:p>
          <a:p>
            <a:pPr marL="0" lvl="0" indent="0" algn="l" rtl="0">
              <a:spcBef>
                <a:spcPts val="880"/>
              </a:spcBef>
              <a:spcAft>
                <a:spcPts val="0"/>
              </a:spcAft>
              <a:buClr>
                <a:srgbClr val="B60225"/>
              </a:buClr>
              <a:buSzPts val="4400"/>
              <a:buNone/>
            </a:pPr>
            <a:endParaRPr/>
          </a:p>
          <a:p>
            <a:pPr marL="0" lvl="0" indent="0" algn="l" rtl="0">
              <a:spcBef>
                <a:spcPts val="880"/>
              </a:spcBef>
              <a:spcAft>
                <a:spcPts val="0"/>
              </a:spcAft>
              <a:buClr>
                <a:srgbClr val="B60225"/>
              </a:buClr>
              <a:buSzPts val="4400"/>
              <a:buNone/>
            </a:pPr>
            <a:endParaRPr/>
          </a:p>
        </p:txBody>
      </p:sp>
      <p:pic>
        <p:nvPicPr>
          <p:cNvPr id="64" name="Google Shape;64;p3"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sp>
        <p:nvSpPr>
          <p:cNvPr id="65" name="Google Shape;65;p3"/>
          <p:cNvSpPr/>
          <p:nvPr/>
        </p:nvSpPr>
        <p:spPr>
          <a:xfrm>
            <a:off x="194552" y="1333994"/>
            <a:ext cx="3893354" cy="4670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000000"/>
                </a:solidFill>
                <a:latin typeface="Calibri"/>
                <a:ea typeface="Calibri"/>
                <a:cs typeface="Calibri"/>
                <a:sym typeface="Calibri"/>
              </a:rPr>
              <a:t>About Our School</a:t>
            </a:r>
            <a:endParaRPr dirty="0"/>
          </a:p>
          <a:p>
            <a:pPr marL="0" marR="0" lvl="0" indent="0" algn="l" rtl="0">
              <a:spcBef>
                <a:spcPts val="0"/>
              </a:spcBef>
              <a:spcAft>
                <a:spcPts val="0"/>
              </a:spcAft>
              <a:buNone/>
            </a:pPr>
            <a:endParaRPr sz="2000"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sz="2000" dirty="0">
                <a:solidFill>
                  <a:srgbClr val="B60124"/>
                </a:solidFill>
                <a:latin typeface="Arial"/>
                <a:ea typeface="Arial"/>
                <a:cs typeface="Arial"/>
                <a:sym typeface="Arial"/>
              </a:rPr>
              <a:t>•</a:t>
            </a:r>
            <a:r>
              <a:rPr lang="en-US" sz="2000" b="1" dirty="0">
                <a:solidFill>
                  <a:srgbClr val="B60124"/>
                </a:solidFill>
                <a:latin typeface="Calibri"/>
                <a:ea typeface="Calibri"/>
                <a:cs typeface="Calibri"/>
                <a:sym typeface="Calibri"/>
              </a:rPr>
              <a:t>Accredited by Commission of Collegiate Nursing Education (CCNE)</a:t>
            </a:r>
            <a:endParaRPr sz="2000" dirty="0">
              <a:solidFill>
                <a:srgbClr val="000000"/>
              </a:solidFill>
              <a:latin typeface="Calibri"/>
              <a:ea typeface="Calibri"/>
              <a:cs typeface="Calibri"/>
              <a:sym typeface="Calibri"/>
            </a:endParaRPr>
          </a:p>
          <a:p>
            <a:pPr marL="0" marR="0" lvl="0" indent="0" algn="l" rtl="0">
              <a:spcBef>
                <a:spcPts val="905"/>
              </a:spcBef>
              <a:spcAft>
                <a:spcPts val="0"/>
              </a:spcAft>
              <a:buNone/>
            </a:pPr>
            <a:r>
              <a:rPr lang="en-US" sz="2000" dirty="0">
                <a:solidFill>
                  <a:srgbClr val="B60124"/>
                </a:solidFill>
                <a:latin typeface="Arial"/>
                <a:ea typeface="Arial"/>
                <a:cs typeface="Arial"/>
                <a:sym typeface="Arial"/>
              </a:rPr>
              <a:t>•</a:t>
            </a:r>
            <a:r>
              <a:rPr lang="en-US" sz="2000" b="1" dirty="0">
                <a:solidFill>
                  <a:srgbClr val="B60124"/>
                </a:solidFill>
                <a:latin typeface="Calibri"/>
                <a:ea typeface="Calibri"/>
                <a:cs typeface="Calibri"/>
                <a:sym typeface="Calibri"/>
              </a:rPr>
              <a:t>40 Full-Time and Part-Time Faculty</a:t>
            </a:r>
            <a:endParaRPr sz="2000" dirty="0">
              <a:solidFill>
                <a:srgbClr val="000000"/>
              </a:solidFill>
              <a:latin typeface="Calibri"/>
              <a:ea typeface="Calibri"/>
              <a:cs typeface="Calibri"/>
              <a:sym typeface="Calibri"/>
            </a:endParaRPr>
          </a:p>
          <a:p>
            <a:pPr marL="0" marR="0" lvl="0" indent="0" algn="l" rtl="0">
              <a:spcBef>
                <a:spcPts val="905"/>
              </a:spcBef>
              <a:spcAft>
                <a:spcPts val="0"/>
              </a:spcAft>
              <a:buNone/>
            </a:pPr>
            <a:r>
              <a:rPr lang="en-US" sz="2000" dirty="0">
                <a:solidFill>
                  <a:srgbClr val="B60124"/>
                </a:solidFill>
                <a:latin typeface="Arial"/>
                <a:ea typeface="Arial"/>
                <a:cs typeface="Arial"/>
                <a:sym typeface="Arial"/>
              </a:rPr>
              <a:t>•</a:t>
            </a:r>
            <a:r>
              <a:rPr lang="en-US" sz="2000" b="1" dirty="0">
                <a:solidFill>
                  <a:srgbClr val="B60124"/>
                </a:solidFill>
                <a:latin typeface="Calibri"/>
                <a:ea typeface="Calibri"/>
                <a:cs typeface="Calibri"/>
                <a:sym typeface="Calibri"/>
              </a:rPr>
              <a:t>92% of Faculty hold Doctoral Degrees</a:t>
            </a:r>
            <a:endParaRPr sz="2000" dirty="0">
              <a:solidFill>
                <a:srgbClr val="000000"/>
              </a:solidFill>
              <a:latin typeface="Calibri"/>
              <a:ea typeface="Calibri"/>
              <a:cs typeface="Calibri"/>
              <a:sym typeface="Calibri"/>
            </a:endParaRPr>
          </a:p>
          <a:p>
            <a:pPr marL="0" marR="0" lvl="0" indent="0" algn="l" rtl="0">
              <a:spcBef>
                <a:spcPts val="905"/>
              </a:spcBef>
              <a:spcAft>
                <a:spcPts val="0"/>
              </a:spcAft>
              <a:buNone/>
            </a:pPr>
            <a:r>
              <a:rPr lang="en-US" sz="2000" dirty="0">
                <a:solidFill>
                  <a:srgbClr val="B60124"/>
                </a:solidFill>
                <a:latin typeface="Arial"/>
                <a:ea typeface="Arial"/>
                <a:cs typeface="Arial"/>
                <a:sym typeface="Arial"/>
              </a:rPr>
              <a:t>•</a:t>
            </a:r>
            <a:r>
              <a:rPr lang="en-US" sz="2000" b="1" dirty="0">
                <a:solidFill>
                  <a:srgbClr val="B60124"/>
                </a:solidFill>
                <a:latin typeface="Calibri"/>
                <a:ea typeface="Calibri"/>
                <a:cs typeface="Calibri"/>
                <a:sym typeface="Calibri"/>
              </a:rPr>
              <a:t>Faculty are Clinical Experts in their Field</a:t>
            </a:r>
            <a:endParaRPr sz="2000" dirty="0">
              <a:solidFill>
                <a:srgbClr val="000000"/>
              </a:solidFill>
              <a:latin typeface="Calibri"/>
              <a:ea typeface="Calibri"/>
              <a:cs typeface="Calibri"/>
              <a:sym typeface="Calibri"/>
            </a:endParaRPr>
          </a:p>
          <a:p>
            <a:pPr marL="0" marR="0" lvl="0" indent="0" algn="l" rtl="0">
              <a:spcBef>
                <a:spcPts val="905"/>
              </a:spcBef>
              <a:spcAft>
                <a:spcPts val="0"/>
              </a:spcAft>
              <a:buNone/>
            </a:pPr>
            <a:r>
              <a:rPr lang="en-US" sz="2000" dirty="0">
                <a:solidFill>
                  <a:srgbClr val="B60124"/>
                </a:solidFill>
                <a:latin typeface="Arial"/>
                <a:ea typeface="Arial"/>
                <a:cs typeface="Arial"/>
                <a:sym typeface="Arial"/>
              </a:rPr>
              <a:t>•</a:t>
            </a:r>
            <a:r>
              <a:rPr lang="en-US" sz="2000" b="1" dirty="0">
                <a:solidFill>
                  <a:srgbClr val="B60124"/>
                </a:solidFill>
                <a:latin typeface="Calibri"/>
                <a:ea typeface="Calibri"/>
                <a:cs typeface="Calibri"/>
                <a:sym typeface="Calibri"/>
              </a:rPr>
              <a:t>Faculty are Active Researchers</a:t>
            </a:r>
            <a:endParaRPr sz="2000" dirty="0">
              <a:solidFill>
                <a:srgbClr val="000000"/>
              </a:solidFill>
              <a:latin typeface="Calibri"/>
              <a:ea typeface="Calibri"/>
              <a:cs typeface="Calibri"/>
              <a:sym typeface="Calibri"/>
            </a:endParaRPr>
          </a:p>
          <a:p>
            <a:pPr marL="0" marR="0" lvl="0" indent="0" algn="l" rtl="0">
              <a:spcBef>
                <a:spcPts val="905"/>
              </a:spcBef>
              <a:spcAft>
                <a:spcPts val="0"/>
              </a:spcAft>
              <a:buNone/>
            </a:pPr>
            <a:r>
              <a:rPr lang="en-US" sz="2000" dirty="0">
                <a:solidFill>
                  <a:srgbClr val="B60124"/>
                </a:solidFill>
                <a:latin typeface="Arial"/>
                <a:ea typeface="Arial"/>
                <a:cs typeface="Arial"/>
                <a:sym typeface="Arial"/>
              </a:rPr>
              <a:t>•</a:t>
            </a:r>
            <a:r>
              <a:rPr lang="en-US" sz="2000" b="1" dirty="0">
                <a:solidFill>
                  <a:srgbClr val="B60124"/>
                </a:solidFill>
                <a:latin typeface="Calibri"/>
                <a:ea typeface="Calibri"/>
                <a:cs typeface="Calibri"/>
                <a:sym typeface="Calibri"/>
              </a:rPr>
              <a:t>SON Graduates Highly Employable </a:t>
            </a:r>
            <a:r>
              <a:rPr lang="en-US" sz="1200" b="1" dirty="0">
                <a:solidFill>
                  <a:srgbClr val="B60124"/>
                </a:solidFill>
                <a:latin typeface="Calibri"/>
                <a:ea typeface="Calibri"/>
                <a:cs typeface="Calibri"/>
                <a:sym typeface="Calibri"/>
              </a:rPr>
              <a:t> </a:t>
            </a:r>
            <a:endParaRPr sz="1200" dirty="0">
              <a:solidFill>
                <a:srgbClr val="000000"/>
              </a:solidFill>
              <a:latin typeface="Calibri"/>
              <a:ea typeface="Calibri"/>
              <a:cs typeface="Calibri"/>
              <a:sym typeface="Calibri"/>
            </a:endParaRPr>
          </a:p>
        </p:txBody>
      </p:sp>
      <p:pic>
        <p:nvPicPr>
          <p:cNvPr id="66" name="Google Shape;66;p3"/>
          <p:cNvPicPr preferRelativeResize="0"/>
          <p:nvPr/>
        </p:nvPicPr>
        <p:blipFill rotWithShape="1">
          <a:blip r:embed="rId6">
            <a:alphaModFix/>
          </a:blip>
          <a:srcRect/>
          <a:stretch/>
        </p:blipFill>
        <p:spPr>
          <a:xfrm>
            <a:off x="4182893" y="2232212"/>
            <a:ext cx="4578907" cy="3032782"/>
          </a:xfrm>
          <a:prstGeom prst="rect">
            <a:avLst/>
          </a:prstGeom>
          <a:noFill/>
          <a:ln>
            <a:noFill/>
          </a:ln>
        </p:spPr>
      </p:pic>
      <p:pic>
        <p:nvPicPr>
          <p:cNvPr id="3" name="Recorded Sound">
            <a:hlinkClick r:id="" action="ppaction://media"/>
            <a:extLst>
              <a:ext uri="{FF2B5EF4-FFF2-40B4-BE49-F238E27FC236}">
                <a16:creationId xmlns:a16="http://schemas.microsoft.com/office/drawing/2014/main" id="{7871EBED-5DDB-0425-4DBB-30C06F63F8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5168" y="539490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357"/>
    </mc:Choice>
    <mc:Fallback xmlns="">
      <p:transition spd="slow" advTm="243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p:nvPr/>
        </p:nvSpPr>
        <p:spPr>
          <a:xfrm>
            <a:off x="390934" y="1833329"/>
            <a:ext cx="4572000" cy="4154984"/>
          </a:xfrm>
          <a:prstGeom prst="rect">
            <a:avLst/>
          </a:prstGeom>
          <a:noFill/>
          <a:ln>
            <a:noFill/>
          </a:ln>
        </p:spPr>
        <p:txBody>
          <a:bodyPr spcFirstLastPara="1" wrap="square" lIns="91425" tIns="45700" rIns="91425" bIns="45700" anchor="t" anchorCtr="0">
            <a:spAutoFit/>
          </a:bodyPr>
          <a:lstStyle/>
          <a:p>
            <a:pPr marL="285750" marR="0" lvl="0" indent="-133350" algn="l" rtl="0">
              <a:spcBef>
                <a:spcPts val="0"/>
              </a:spcBef>
              <a:spcAft>
                <a:spcPts val="0"/>
              </a:spcAft>
              <a:buClr>
                <a:schemeClr val="dk1"/>
              </a:buClr>
              <a:buSzPts val="2400"/>
              <a:buFont typeface="Arial"/>
              <a:buNone/>
            </a:pPr>
            <a:endParaRPr sz="24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400"/>
              <a:buFont typeface="Arial"/>
              <a:buChar char="•"/>
            </a:pPr>
            <a:r>
              <a:rPr lang="en-US" sz="2400" dirty="0">
                <a:solidFill>
                  <a:schemeClr val="dk1"/>
                </a:solidFill>
              </a:rPr>
              <a:t>Predominantly</a:t>
            </a:r>
            <a:r>
              <a:rPr lang="en-US" sz="2400" dirty="0">
                <a:solidFill>
                  <a:schemeClr val="dk1"/>
                </a:solidFill>
                <a:latin typeface="Arial"/>
                <a:ea typeface="Arial"/>
                <a:cs typeface="Arial"/>
                <a:sym typeface="Arial"/>
              </a:rPr>
              <a:t> online programs </a:t>
            </a:r>
            <a:endParaRPr sz="24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New York State tuition as NYS Residents</a:t>
            </a:r>
            <a:endParaRPr dirty="0"/>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Stony Brook University’s reputation</a:t>
            </a:r>
            <a:endParaRPr dirty="0"/>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Seats for all required classes are guaranteed.(You cannot be closed out of a required course.)</a:t>
            </a:r>
            <a:endParaRPr dirty="0"/>
          </a:p>
        </p:txBody>
      </p:sp>
      <p:sp>
        <p:nvSpPr>
          <p:cNvPr id="72" name="Google Shape;72;p4"/>
          <p:cNvSpPr/>
          <p:nvPr/>
        </p:nvSpPr>
        <p:spPr>
          <a:xfrm>
            <a:off x="2402175" y="6325159"/>
            <a:ext cx="316945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Helvetica Neue"/>
                <a:ea typeface="Helvetica Neue"/>
                <a:cs typeface="Helvetica Neue"/>
                <a:sym typeface="Helvetica Neue"/>
              </a:rPr>
              <a:t>           School of Nursing</a:t>
            </a:r>
            <a:endParaRPr sz="2000" b="1">
              <a:solidFill>
                <a:schemeClr val="lt1"/>
              </a:solidFill>
              <a:latin typeface="Helvetica Neue"/>
              <a:ea typeface="Helvetica Neue"/>
              <a:cs typeface="Helvetica Neue"/>
              <a:sym typeface="Helvetica Neue"/>
            </a:endParaRPr>
          </a:p>
        </p:txBody>
      </p:sp>
      <p:sp>
        <p:nvSpPr>
          <p:cNvPr id="73" name="Google Shape;73;p4"/>
          <p:cNvSpPr txBox="1"/>
          <p:nvPr/>
        </p:nvSpPr>
        <p:spPr>
          <a:xfrm>
            <a:off x="1674055" y="1308295"/>
            <a:ext cx="624605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C00000"/>
                </a:solidFill>
                <a:latin typeface="Arial"/>
                <a:ea typeface="Arial"/>
                <a:cs typeface="Arial"/>
                <a:sym typeface="Arial"/>
              </a:rPr>
              <a:t>Why choosing a program within Stony Brook School of Nursing?</a:t>
            </a:r>
            <a:endParaRPr dirty="0"/>
          </a:p>
        </p:txBody>
      </p:sp>
      <p:pic>
        <p:nvPicPr>
          <p:cNvPr id="74" name="Google Shape;74;p4"/>
          <p:cNvPicPr preferRelativeResize="0"/>
          <p:nvPr/>
        </p:nvPicPr>
        <p:blipFill rotWithShape="1">
          <a:blip r:embed="rId5">
            <a:alphaModFix/>
          </a:blip>
          <a:srcRect/>
          <a:stretch/>
        </p:blipFill>
        <p:spPr>
          <a:xfrm>
            <a:off x="5212080" y="2543509"/>
            <a:ext cx="3739780" cy="2476997"/>
          </a:xfrm>
          <a:prstGeom prst="rect">
            <a:avLst/>
          </a:prstGeom>
          <a:noFill/>
          <a:ln>
            <a:noFill/>
          </a:ln>
        </p:spPr>
      </p:pic>
      <p:pic>
        <p:nvPicPr>
          <p:cNvPr id="3" name="Recorded Sound">
            <a:hlinkClick r:id="" action="ppaction://media"/>
            <a:extLst>
              <a:ext uri="{FF2B5EF4-FFF2-40B4-BE49-F238E27FC236}">
                <a16:creationId xmlns:a16="http://schemas.microsoft.com/office/drawing/2014/main" id="{CA206D80-39FB-1859-8B61-BBDB28CF8C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28547" y="536803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23"/>
    </mc:Choice>
    <mc:Fallback xmlns="">
      <p:transition spd="slow" advTm="362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6"/>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Master of Science in Nursing Leadership</a:t>
            </a:r>
            <a:endParaRPr/>
          </a:p>
        </p:txBody>
      </p:sp>
      <p:sp>
        <p:nvSpPr>
          <p:cNvPr id="80" name="Google Shape;80;p6"/>
          <p:cNvSpPr txBox="1">
            <a:spLocks noGrp="1"/>
          </p:cNvSpPr>
          <p:nvPr>
            <p:ph type="body" idx="2"/>
          </p:nvPr>
        </p:nvSpPr>
        <p:spPr>
          <a:xfrm>
            <a:off x="457200" y="1066800"/>
            <a:ext cx="8229600" cy="521191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81" name="Google Shape;81;p6"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sp>
        <p:nvSpPr>
          <p:cNvPr id="82" name="Google Shape;82;p6"/>
          <p:cNvSpPr/>
          <p:nvPr/>
        </p:nvSpPr>
        <p:spPr>
          <a:xfrm>
            <a:off x="1097280" y="4210367"/>
            <a:ext cx="332066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B60124"/>
                </a:solidFill>
                <a:latin typeface="Arial"/>
                <a:ea typeface="Arial"/>
                <a:cs typeface="Arial"/>
                <a:sym typeface="Arial"/>
              </a:rPr>
              <a:t>36 Credits </a:t>
            </a:r>
            <a:r>
              <a:rPr lang="en-US" sz="1800" b="1">
                <a:solidFill>
                  <a:srgbClr val="B60124"/>
                </a:solidFill>
              </a:rPr>
              <a:t>Online</a:t>
            </a:r>
            <a:r>
              <a:rPr lang="en-US" sz="1800" b="1">
                <a:solidFill>
                  <a:srgbClr val="B60124"/>
                </a:solidFill>
                <a:latin typeface="Arial"/>
                <a:ea typeface="Arial"/>
                <a:cs typeface="Arial"/>
                <a:sym typeface="Arial"/>
              </a:rPr>
              <a:t> Didactic</a:t>
            </a:r>
            <a:endParaRPr/>
          </a:p>
          <a:p>
            <a:pPr marL="0" marR="0" lvl="0" indent="0" algn="ctr" rtl="0">
              <a:spcBef>
                <a:spcPts val="0"/>
              </a:spcBef>
              <a:spcAft>
                <a:spcPts val="0"/>
              </a:spcAft>
              <a:buNone/>
            </a:pPr>
            <a:r>
              <a:rPr lang="en-US" sz="1800" b="1">
                <a:solidFill>
                  <a:srgbClr val="B60124"/>
                </a:solidFill>
                <a:latin typeface="Arial"/>
                <a:ea typeface="Arial"/>
                <a:cs typeface="Arial"/>
                <a:sym typeface="Arial"/>
              </a:rPr>
              <a:t>2 Years in Length</a:t>
            </a:r>
            <a:endParaRPr/>
          </a:p>
          <a:p>
            <a:pPr marL="0" marR="0" lvl="0" indent="0" algn="ctr" rtl="0">
              <a:spcBef>
                <a:spcPts val="0"/>
              </a:spcBef>
              <a:spcAft>
                <a:spcPts val="0"/>
              </a:spcAft>
              <a:buNone/>
            </a:pPr>
            <a:r>
              <a:rPr lang="en-US" sz="1800" b="1">
                <a:solidFill>
                  <a:srgbClr val="B60124"/>
                </a:solidFill>
                <a:latin typeface="Arial"/>
                <a:ea typeface="Arial"/>
                <a:cs typeface="Arial"/>
                <a:sym typeface="Arial"/>
              </a:rPr>
              <a:t>On-Site Intensives </a:t>
            </a:r>
            <a:endParaRPr/>
          </a:p>
          <a:p>
            <a:pPr marL="0" marR="0" lvl="0" indent="0" algn="ctr" rtl="0">
              <a:spcBef>
                <a:spcPts val="0"/>
              </a:spcBef>
              <a:spcAft>
                <a:spcPts val="0"/>
              </a:spcAft>
              <a:buNone/>
            </a:pPr>
            <a:r>
              <a:rPr lang="en-US" sz="1800" b="1">
                <a:solidFill>
                  <a:srgbClr val="B60124"/>
                </a:solidFill>
                <a:latin typeface="Arial"/>
                <a:ea typeface="Arial"/>
                <a:cs typeface="Arial"/>
                <a:sym typeface="Arial"/>
              </a:rPr>
              <a:t>180 Clinical Hours</a:t>
            </a:r>
            <a:endParaRPr sz="1800" b="1">
              <a:solidFill>
                <a:schemeClr val="dk1"/>
              </a:solidFill>
              <a:latin typeface="Arial"/>
              <a:ea typeface="Arial"/>
              <a:cs typeface="Arial"/>
              <a:sym typeface="Arial"/>
            </a:endParaRPr>
          </a:p>
        </p:txBody>
      </p:sp>
      <p:sp>
        <p:nvSpPr>
          <p:cNvPr id="83" name="Google Shape;83;p6"/>
          <p:cNvSpPr txBox="1"/>
          <p:nvPr/>
        </p:nvSpPr>
        <p:spPr>
          <a:xfrm>
            <a:off x="617507" y="1571839"/>
            <a:ext cx="5558118"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Arial"/>
                <a:ea typeface="Arial"/>
                <a:cs typeface="Arial"/>
                <a:sym typeface="Arial"/>
              </a:rPr>
              <a:t>The </a:t>
            </a:r>
            <a:r>
              <a:rPr lang="en-US" sz="2000" b="1" dirty="0">
                <a:solidFill>
                  <a:schemeClr val="dk1"/>
                </a:solidFill>
                <a:latin typeface="Arial"/>
                <a:ea typeface="Arial"/>
                <a:cs typeface="Arial"/>
                <a:sym typeface="Arial"/>
              </a:rPr>
              <a:t>Master of Science in Nursing Leadership Program</a:t>
            </a:r>
            <a:r>
              <a:rPr lang="en-US" sz="2000" dirty="0">
                <a:solidFill>
                  <a:schemeClr val="dk1"/>
                </a:solidFill>
                <a:latin typeface="Arial"/>
                <a:ea typeface="Arial"/>
                <a:cs typeface="Arial"/>
                <a:sym typeface="Arial"/>
              </a:rPr>
              <a:t> prepares nurses as leaders to assume leadership positions across all levels of nursing and health care continuum. This program is offered as  cohort program using a blended model with scheduled on-site immersions and curriculum delivery via a computer mediated modality.</a:t>
            </a:r>
            <a:endParaRPr dirty="0"/>
          </a:p>
        </p:txBody>
      </p:sp>
      <p:pic>
        <p:nvPicPr>
          <p:cNvPr id="84" name="Google Shape;84;p6"/>
          <p:cNvPicPr preferRelativeResize="0"/>
          <p:nvPr/>
        </p:nvPicPr>
        <p:blipFill rotWithShape="1">
          <a:blip r:embed="rId6">
            <a:alphaModFix/>
          </a:blip>
          <a:srcRect/>
          <a:stretch/>
        </p:blipFill>
        <p:spPr>
          <a:xfrm>
            <a:off x="6048625" y="2849111"/>
            <a:ext cx="2968375" cy="2226281"/>
          </a:xfrm>
          <a:prstGeom prst="rect">
            <a:avLst/>
          </a:prstGeom>
          <a:noFill/>
          <a:ln>
            <a:noFill/>
          </a:ln>
        </p:spPr>
      </p:pic>
      <p:pic>
        <p:nvPicPr>
          <p:cNvPr id="4" name="Recorded Sound">
            <a:hlinkClick r:id="" action="ppaction://media"/>
            <a:extLst>
              <a:ext uri="{FF2B5EF4-FFF2-40B4-BE49-F238E27FC236}">
                <a16:creationId xmlns:a16="http://schemas.microsoft.com/office/drawing/2014/main" id="{70F3D944-5870-DB24-E461-36DFA0FECD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6720" y="53451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052"/>
    </mc:Choice>
    <mc:Fallback xmlns="">
      <p:transition spd="slow" advTm="410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7"/>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Master of Science in Nursing Leadership - Curriculum</a:t>
            </a:r>
            <a:endParaRPr/>
          </a:p>
        </p:txBody>
      </p:sp>
      <p:sp>
        <p:nvSpPr>
          <p:cNvPr id="90" name="Google Shape;90;p7"/>
          <p:cNvSpPr txBox="1">
            <a:spLocks noGrp="1"/>
          </p:cNvSpPr>
          <p:nvPr>
            <p:ph type="body" idx="2"/>
          </p:nvPr>
        </p:nvSpPr>
        <p:spPr>
          <a:xfrm>
            <a:off x="105878" y="2232212"/>
            <a:ext cx="3542757" cy="4046505"/>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B60225"/>
              </a:buClr>
              <a:buSzPts val="2400"/>
              <a:buNone/>
            </a:pPr>
            <a:endParaRPr sz="2400"/>
          </a:p>
          <a:p>
            <a:pPr marL="0" lvl="0" indent="0" algn="l" rtl="0">
              <a:spcBef>
                <a:spcPts val="400"/>
              </a:spcBef>
              <a:spcAft>
                <a:spcPts val="0"/>
              </a:spcAft>
              <a:buClr>
                <a:srgbClr val="B60225"/>
              </a:buClr>
              <a:buSzPts val="2000"/>
              <a:buNone/>
            </a:pPr>
            <a:endParaRPr sz="2000">
              <a:solidFill>
                <a:schemeClr val="dk1"/>
              </a:solidFill>
            </a:endParaRPr>
          </a:p>
          <a:p>
            <a:pPr marL="0" lvl="0" indent="0" algn="ctr" rtl="0">
              <a:spcBef>
                <a:spcPts val="240"/>
              </a:spcBef>
              <a:spcAft>
                <a:spcPts val="0"/>
              </a:spcAft>
              <a:buClr>
                <a:srgbClr val="B60225"/>
              </a:buClr>
              <a:buSzPts val="1200"/>
              <a:buNone/>
            </a:pPr>
            <a:endParaRPr sz="1200" b="1" i="1">
              <a:solidFill>
                <a:srgbClr val="C00000"/>
              </a:solidFill>
            </a:endParaRPr>
          </a:p>
          <a:p>
            <a:pPr marL="0" lvl="0" indent="0" algn="l" rtl="0">
              <a:spcBef>
                <a:spcPts val="240"/>
              </a:spcBef>
              <a:spcAft>
                <a:spcPts val="0"/>
              </a:spcAft>
              <a:buClr>
                <a:srgbClr val="B60225"/>
              </a:buClr>
              <a:buSzPts val="1200"/>
              <a:buNone/>
            </a:pPr>
            <a:r>
              <a:rPr lang="en-US" sz="1200"/>
              <a:t>                  </a:t>
            </a:r>
            <a:endParaRPr/>
          </a:p>
        </p:txBody>
      </p:sp>
      <p:pic>
        <p:nvPicPr>
          <p:cNvPr id="91" name="Google Shape;91;p7"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sp>
        <p:nvSpPr>
          <p:cNvPr id="92" name="Google Shape;92;p7"/>
          <p:cNvSpPr/>
          <p:nvPr/>
        </p:nvSpPr>
        <p:spPr>
          <a:xfrm>
            <a:off x="3076475" y="1343975"/>
            <a:ext cx="5740500" cy="4766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solidFill>
                  <a:srgbClr val="000000"/>
                </a:solidFill>
                <a:latin typeface="Arial"/>
                <a:ea typeface="Arial"/>
                <a:cs typeface="Arial"/>
                <a:sym typeface="Arial"/>
              </a:rPr>
              <a:t>Within this program, there are:</a:t>
            </a:r>
            <a:endParaRPr sz="1400" b="1" dirty="0">
              <a:solidFill>
                <a:srgbClr val="000000"/>
              </a:solidFill>
              <a:latin typeface="Arial"/>
              <a:ea typeface="Arial"/>
              <a:cs typeface="Arial"/>
              <a:sym typeface="Arial"/>
            </a:endParaRPr>
          </a:p>
          <a:p>
            <a:pPr marL="0" marR="0" lvl="0" indent="0" algn="ctr" rtl="0">
              <a:spcBef>
                <a:spcPts val="0"/>
              </a:spcBef>
              <a:spcAft>
                <a:spcPts val="0"/>
              </a:spcAft>
              <a:buNone/>
            </a:pPr>
            <a:endParaRPr b="1" dirty="0"/>
          </a:p>
          <a:p>
            <a:pPr marL="0" marR="0" lvl="0" indent="0" algn="ctr" rtl="0">
              <a:spcBef>
                <a:spcPts val="0"/>
              </a:spcBef>
              <a:spcAft>
                <a:spcPts val="0"/>
              </a:spcAft>
              <a:buNone/>
            </a:pPr>
            <a:r>
              <a:rPr lang="en-US" sz="1400" b="1" dirty="0">
                <a:solidFill>
                  <a:srgbClr val="C00000"/>
                </a:solidFill>
                <a:latin typeface="Quattrocento Sans"/>
                <a:ea typeface="Quattrocento Sans"/>
                <a:cs typeface="Quattrocento Sans"/>
                <a:sym typeface="Quattrocento Sans"/>
              </a:rPr>
              <a:t>–</a:t>
            </a:r>
            <a:r>
              <a:rPr lang="en-US" sz="1400" b="1" dirty="0">
                <a:solidFill>
                  <a:srgbClr val="C00000"/>
                </a:solidFill>
                <a:latin typeface="Arial"/>
                <a:ea typeface="Arial"/>
                <a:cs typeface="Arial"/>
                <a:sym typeface="Arial"/>
              </a:rPr>
              <a:t>3 Core Courses</a:t>
            </a:r>
            <a:endParaRPr dirty="0"/>
          </a:p>
          <a:p>
            <a:pPr marL="0" marR="0" lvl="0" indent="0" algn="ctr" rtl="0">
              <a:spcBef>
                <a:spcPts val="0"/>
              </a:spcBef>
              <a:spcAft>
                <a:spcPts val="0"/>
              </a:spcAft>
              <a:buNone/>
            </a:pPr>
            <a:r>
              <a:rPr lang="en-US" sz="1400" b="1" dirty="0">
                <a:solidFill>
                  <a:srgbClr val="000000"/>
                </a:solidFill>
                <a:latin typeface="Arial"/>
                <a:ea typeface="Arial"/>
                <a:cs typeface="Arial"/>
                <a:sym typeface="Arial"/>
              </a:rPr>
              <a:t>•Organizational Leadership and Role Transformation (3 credits)</a:t>
            </a:r>
            <a:endParaRPr dirty="0"/>
          </a:p>
          <a:p>
            <a:pPr marL="0" marR="0" lvl="0" indent="0" algn="ctr" rtl="0">
              <a:spcBef>
                <a:spcPts val="765"/>
              </a:spcBef>
              <a:spcAft>
                <a:spcPts val="0"/>
              </a:spcAft>
              <a:buNone/>
            </a:pPr>
            <a:r>
              <a:rPr lang="en-US" sz="1400" b="1" dirty="0">
                <a:solidFill>
                  <a:srgbClr val="000000"/>
                </a:solidFill>
                <a:latin typeface="Arial"/>
                <a:ea typeface="Arial"/>
                <a:cs typeface="Arial"/>
                <a:sym typeface="Arial"/>
              </a:rPr>
              <a:t>•Quality Improvement, Safety, and Health Care Technologies (3 credits) </a:t>
            </a:r>
            <a:endParaRPr dirty="0"/>
          </a:p>
          <a:p>
            <a:pPr marL="0" marR="0" lvl="0" indent="0" algn="ctr" rtl="0">
              <a:spcBef>
                <a:spcPts val="765"/>
              </a:spcBef>
              <a:spcAft>
                <a:spcPts val="0"/>
              </a:spcAft>
              <a:buNone/>
            </a:pPr>
            <a:r>
              <a:rPr lang="en-US" sz="1400" b="1" dirty="0">
                <a:solidFill>
                  <a:srgbClr val="000000"/>
                </a:solidFill>
                <a:latin typeface="Arial"/>
                <a:ea typeface="Arial"/>
                <a:cs typeface="Arial"/>
                <a:sym typeface="Arial"/>
              </a:rPr>
              <a:t>•Health Care Policy and Advocacy (2 credits)</a:t>
            </a:r>
            <a:endParaRPr dirty="0"/>
          </a:p>
          <a:p>
            <a:pPr marL="0" marR="0" lvl="0" indent="0" algn="ctr" rtl="0">
              <a:spcBef>
                <a:spcPts val="0"/>
              </a:spcBef>
              <a:spcAft>
                <a:spcPts val="0"/>
              </a:spcAft>
              <a:buNone/>
            </a:pPr>
            <a:endParaRPr sz="1400" b="1" dirty="0">
              <a:solidFill>
                <a:srgbClr val="000000"/>
              </a:solidFill>
              <a:latin typeface="Arial"/>
              <a:ea typeface="Arial"/>
              <a:cs typeface="Arial"/>
              <a:sym typeface="Arial"/>
            </a:endParaRPr>
          </a:p>
          <a:p>
            <a:pPr marL="0" marR="0" lvl="0" indent="0" algn="ctr" rtl="0">
              <a:spcBef>
                <a:spcPts val="0"/>
              </a:spcBef>
              <a:spcAft>
                <a:spcPts val="0"/>
              </a:spcAft>
              <a:buNone/>
            </a:pPr>
            <a:r>
              <a:rPr lang="en-US" sz="1400" b="1" dirty="0">
                <a:solidFill>
                  <a:srgbClr val="C00000"/>
                </a:solidFill>
                <a:latin typeface="Quattrocento Sans"/>
                <a:ea typeface="Quattrocento Sans"/>
                <a:cs typeface="Quattrocento Sans"/>
                <a:sym typeface="Quattrocento Sans"/>
              </a:rPr>
              <a:t>–</a:t>
            </a:r>
            <a:r>
              <a:rPr lang="en-US" sz="1400" b="1" dirty="0">
                <a:solidFill>
                  <a:srgbClr val="C00000"/>
                </a:solidFill>
                <a:latin typeface="Arial"/>
                <a:ea typeface="Arial"/>
                <a:cs typeface="Arial"/>
                <a:sym typeface="Arial"/>
              </a:rPr>
              <a:t>2 Research Courses</a:t>
            </a:r>
            <a:endParaRPr dirty="0"/>
          </a:p>
          <a:p>
            <a:pPr marL="0" marR="0" lvl="0" indent="0" algn="ctr" rtl="0">
              <a:spcBef>
                <a:spcPts val="0"/>
              </a:spcBef>
              <a:spcAft>
                <a:spcPts val="0"/>
              </a:spcAft>
              <a:buNone/>
            </a:pPr>
            <a:r>
              <a:rPr lang="en-US" sz="1400" b="1" dirty="0">
                <a:solidFill>
                  <a:srgbClr val="000000"/>
                </a:solidFill>
                <a:latin typeface="Arial"/>
                <a:ea typeface="Arial"/>
                <a:cs typeface="Arial"/>
                <a:sym typeface="Arial"/>
              </a:rPr>
              <a:t>•Nursing Research &amp; Evidence-Based Practice I (3 credits)</a:t>
            </a:r>
            <a:endParaRPr dirty="0"/>
          </a:p>
          <a:p>
            <a:pPr marL="0" marR="0" lvl="0" indent="0" algn="ctr" rtl="0">
              <a:spcBef>
                <a:spcPts val="765"/>
              </a:spcBef>
              <a:spcAft>
                <a:spcPts val="0"/>
              </a:spcAft>
              <a:buNone/>
            </a:pPr>
            <a:r>
              <a:rPr lang="en-US" sz="1400" b="1" dirty="0">
                <a:solidFill>
                  <a:srgbClr val="000000"/>
                </a:solidFill>
                <a:latin typeface="Arial"/>
                <a:ea typeface="Arial"/>
                <a:cs typeface="Arial"/>
                <a:sym typeface="Arial"/>
              </a:rPr>
              <a:t>•Nursing Research &amp; Evidence-Based Practice II (3 credits)</a:t>
            </a:r>
            <a:endParaRPr sz="1400" b="1" dirty="0">
              <a:solidFill>
                <a:srgbClr val="000000"/>
              </a:solidFill>
              <a:latin typeface="Arial"/>
              <a:ea typeface="Arial"/>
              <a:cs typeface="Arial"/>
              <a:sym typeface="Arial"/>
            </a:endParaRPr>
          </a:p>
          <a:p>
            <a:pPr marL="0" marR="0" lvl="0" indent="0" algn="l" rtl="0">
              <a:spcBef>
                <a:spcPts val="765"/>
              </a:spcBef>
              <a:spcAft>
                <a:spcPts val="0"/>
              </a:spcAft>
              <a:buNone/>
            </a:pPr>
            <a:endParaRPr b="1" dirty="0"/>
          </a:p>
          <a:p>
            <a:pPr marL="0" marR="0" lvl="0" indent="0" algn="ctr" rtl="0">
              <a:spcBef>
                <a:spcPts val="0"/>
              </a:spcBef>
              <a:spcAft>
                <a:spcPts val="0"/>
              </a:spcAft>
              <a:buNone/>
            </a:pPr>
            <a:r>
              <a:rPr lang="en-US" sz="1400" b="1" dirty="0">
                <a:solidFill>
                  <a:srgbClr val="B60124"/>
                </a:solidFill>
                <a:latin typeface="Quattrocento Sans"/>
                <a:ea typeface="Quattrocento Sans"/>
                <a:cs typeface="Quattrocento Sans"/>
                <a:sym typeface="Quattrocento Sans"/>
              </a:rPr>
              <a:t>–</a:t>
            </a:r>
            <a:r>
              <a:rPr lang="en-US" sz="1400" b="1" dirty="0">
                <a:solidFill>
                  <a:srgbClr val="B60124"/>
                </a:solidFill>
                <a:latin typeface="Arial"/>
                <a:ea typeface="Arial"/>
                <a:cs typeface="Arial"/>
                <a:sym typeface="Arial"/>
              </a:rPr>
              <a:t>5 Business/Leadership Courses</a:t>
            </a:r>
            <a:endParaRPr b="1" dirty="0">
              <a:solidFill>
                <a:srgbClr val="B60124"/>
              </a:solidFill>
            </a:endParaRPr>
          </a:p>
          <a:p>
            <a:pPr marL="0" marR="0" lvl="0" indent="0" algn="ctr" rtl="0">
              <a:spcBef>
                <a:spcPts val="0"/>
              </a:spcBef>
              <a:spcAft>
                <a:spcPts val="0"/>
              </a:spcAft>
              <a:buNone/>
            </a:pPr>
            <a:endParaRPr b="1" dirty="0">
              <a:solidFill>
                <a:srgbClr val="B60124"/>
              </a:solidFill>
            </a:endParaRPr>
          </a:p>
          <a:p>
            <a:pPr marL="0" marR="0" lvl="0" indent="0" algn="ctr" rtl="0">
              <a:spcBef>
                <a:spcPts val="765"/>
              </a:spcBef>
              <a:spcAft>
                <a:spcPts val="0"/>
              </a:spcAft>
              <a:buNone/>
            </a:pPr>
            <a:r>
              <a:rPr lang="en-US" sz="1400" b="1" dirty="0">
                <a:solidFill>
                  <a:srgbClr val="C00000"/>
                </a:solidFill>
                <a:latin typeface="Quattrocento Sans"/>
                <a:ea typeface="Quattrocento Sans"/>
                <a:cs typeface="Quattrocento Sans"/>
                <a:sym typeface="Quattrocento Sans"/>
              </a:rPr>
              <a:t>–</a:t>
            </a:r>
            <a:r>
              <a:rPr lang="en-US" sz="1400" b="1" dirty="0">
                <a:solidFill>
                  <a:srgbClr val="C00000"/>
                </a:solidFill>
                <a:latin typeface="Arial"/>
                <a:ea typeface="Arial"/>
                <a:cs typeface="Arial"/>
                <a:sym typeface="Arial"/>
              </a:rPr>
              <a:t>2 Clinical Courses</a:t>
            </a:r>
            <a:endParaRPr sz="1400" b="1" dirty="0">
              <a:solidFill>
                <a:srgbClr val="C00000"/>
              </a:solidFill>
              <a:latin typeface="Arial"/>
              <a:ea typeface="Arial"/>
              <a:cs typeface="Arial"/>
              <a:sym typeface="Arial"/>
            </a:endParaRPr>
          </a:p>
          <a:p>
            <a:pPr marL="0" marR="0" lvl="0" indent="0" algn="ctr" rtl="0">
              <a:spcBef>
                <a:spcPts val="765"/>
              </a:spcBef>
              <a:spcAft>
                <a:spcPts val="0"/>
              </a:spcAft>
              <a:buNone/>
            </a:pPr>
            <a:endParaRPr b="1" dirty="0">
              <a:solidFill>
                <a:srgbClr val="C00000"/>
              </a:solidFill>
            </a:endParaRPr>
          </a:p>
          <a:p>
            <a:pPr marL="0" marR="0" lvl="0" indent="0" algn="ctr" rtl="0">
              <a:spcBef>
                <a:spcPts val="0"/>
              </a:spcBef>
              <a:spcAft>
                <a:spcPts val="0"/>
              </a:spcAft>
              <a:buNone/>
            </a:pPr>
            <a:r>
              <a:rPr lang="en-US" sz="1400" b="1" dirty="0">
                <a:solidFill>
                  <a:srgbClr val="000000"/>
                </a:solidFill>
                <a:latin typeface="Arial"/>
                <a:ea typeface="Arial"/>
                <a:cs typeface="Arial"/>
                <a:sym typeface="Arial"/>
              </a:rPr>
              <a:t>•Advanced Theory &amp; Practice in Nursing Leadership I (4 credits)</a:t>
            </a:r>
            <a:endParaRPr dirty="0"/>
          </a:p>
          <a:p>
            <a:pPr marL="0" marR="0" lvl="0" indent="0" algn="ctr" rtl="0">
              <a:spcBef>
                <a:spcPts val="765"/>
              </a:spcBef>
              <a:spcAft>
                <a:spcPts val="0"/>
              </a:spcAft>
              <a:buNone/>
            </a:pPr>
            <a:r>
              <a:rPr lang="en-US" sz="1400" b="1" dirty="0">
                <a:solidFill>
                  <a:srgbClr val="000000"/>
                </a:solidFill>
                <a:latin typeface="Arial"/>
                <a:ea typeface="Arial"/>
                <a:cs typeface="Arial"/>
                <a:sym typeface="Arial"/>
              </a:rPr>
              <a:t>•Advanced Theory &amp; Practice in Nursing Leadership II (3 credits</a:t>
            </a:r>
            <a:r>
              <a:rPr lang="en-US" sz="1400" dirty="0">
                <a:solidFill>
                  <a:srgbClr val="000000"/>
                </a:solidFill>
                <a:latin typeface="Arial"/>
                <a:ea typeface="Arial"/>
                <a:cs typeface="Arial"/>
                <a:sym typeface="Arial"/>
              </a:rPr>
              <a:t>)</a:t>
            </a:r>
            <a:endParaRPr dirty="0"/>
          </a:p>
          <a:p>
            <a:pPr marL="0" marR="0" lvl="0" indent="0" algn="ctr" rtl="0">
              <a:lnSpc>
                <a:spcPct val="107000"/>
              </a:lnSpc>
              <a:spcBef>
                <a:spcPts val="0"/>
              </a:spcBef>
              <a:spcAft>
                <a:spcPts val="0"/>
              </a:spcAft>
              <a:buNone/>
            </a:pPr>
            <a:r>
              <a:rPr lang="en-US" sz="1400" dirty="0">
                <a:solidFill>
                  <a:schemeClr val="dk1"/>
                </a:solidFill>
                <a:latin typeface="Calibri"/>
                <a:ea typeface="Calibri"/>
                <a:cs typeface="Calibri"/>
                <a:sym typeface="Calibri"/>
              </a:rPr>
              <a:t> </a:t>
            </a:r>
            <a:endParaRPr sz="1400" dirty="0">
              <a:solidFill>
                <a:schemeClr val="dk1"/>
              </a:solidFill>
              <a:latin typeface="Calibri"/>
              <a:ea typeface="Calibri"/>
              <a:cs typeface="Calibri"/>
              <a:sym typeface="Calibri"/>
            </a:endParaRPr>
          </a:p>
        </p:txBody>
      </p:sp>
      <p:pic>
        <p:nvPicPr>
          <p:cNvPr id="93" name="Google Shape;93;p7"/>
          <p:cNvPicPr preferRelativeResize="0"/>
          <p:nvPr/>
        </p:nvPicPr>
        <p:blipFill rotWithShape="1">
          <a:blip r:embed="rId6">
            <a:alphaModFix/>
          </a:blip>
          <a:srcRect/>
          <a:stretch/>
        </p:blipFill>
        <p:spPr>
          <a:xfrm>
            <a:off x="194552" y="2560320"/>
            <a:ext cx="2881925" cy="1917672"/>
          </a:xfrm>
          <a:prstGeom prst="rect">
            <a:avLst/>
          </a:prstGeom>
          <a:noFill/>
          <a:ln>
            <a:noFill/>
          </a:ln>
        </p:spPr>
      </p:pic>
      <p:pic>
        <p:nvPicPr>
          <p:cNvPr id="4" name="Recorded Sound">
            <a:hlinkClick r:id="" action="ppaction://media"/>
            <a:extLst>
              <a:ext uri="{FF2B5EF4-FFF2-40B4-BE49-F238E27FC236}">
                <a16:creationId xmlns:a16="http://schemas.microsoft.com/office/drawing/2014/main" id="{C0E37F72-07B0-A882-A777-87ACB2E152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07375" y="461611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78"/>
    </mc:Choice>
    <mc:Fallback xmlns="">
      <p:transition spd="slow" advTm="1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8"/>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Advanced Certificate in Nursing Leadership</a:t>
            </a:r>
            <a:endParaRPr/>
          </a:p>
        </p:txBody>
      </p:sp>
      <p:sp>
        <p:nvSpPr>
          <p:cNvPr id="99" name="Google Shape;99;p8"/>
          <p:cNvSpPr txBox="1">
            <a:spLocks noGrp="1"/>
          </p:cNvSpPr>
          <p:nvPr>
            <p:ph type="body" idx="2"/>
          </p:nvPr>
        </p:nvSpPr>
        <p:spPr>
          <a:xfrm>
            <a:off x="627528" y="546848"/>
            <a:ext cx="7888941" cy="3813423"/>
          </a:xfrm>
          <a:prstGeom prst="rect">
            <a:avLst/>
          </a:prstGeom>
          <a:noFill/>
          <a:ln>
            <a:noFill/>
          </a:ln>
        </p:spPr>
        <p:txBody>
          <a:bodyPr spcFirstLastPara="1" wrap="square" lIns="0" tIns="0" rIns="0" bIns="0" anchor="ctr" anchorCtr="0">
            <a:noAutofit/>
          </a:bodyPr>
          <a:lstStyle/>
          <a:p>
            <a:pPr marL="342900" lvl="0" indent="-342900" algn="ctr" rtl="0">
              <a:spcBef>
                <a:spcPts val="0"/>
              </a:spcBef>
              <a:spcAft>
                <a:spcPts val="0"/>
              </a:spcAft>
              <a:buClr>
                <a:srgbClr val="B60225"/>
              </a:buClr>
              <a:buSzPts val="2000"/>
              <a:buFont typeface="Helvetica Neue"/>
              <a:buNone/>
            </a:pPr>
            <a:r>
              <a:rPr lang="en-US" sz="2000" dirty="0"/>
              <a:t>The </a:t>
            </a:r>
            <a:r>
              <a:rPr lang="en-US" sz="2000" b="1" dirty="0"/>
              <a:t>Advanced Certificate program in Nursing Leadership </a:t>
            </a:r>
            <a:r>
              <a:rPr lang="en-US" sz="2000" dirty="0"/>
              <a:t>will prepare nurse leaders to assume leadership positions across all levels of nursing and health care continuum. Students will participate in scheduled on-site immersions and curriculum will be delivered via a computer mediated modality</a:t>
            </a:r>
            <a:endParaRPr dirty="0"/>
          </a:p>
        </p:txBody>
      </p:sp>
      <p:sp>
        <p:nvSpPr>
          <p:cNvPr id="100" name="Google Shape;100;p8"/>
          <p:cNvSpPr txBox="1"/>
          <p:nvPr/>
        </p:nvSpPr>
        <p:spPr>
          <a:xfrm>
            <a:off x="1748115" y="3388289"/>
            <a:ext cx="5647765"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C00000"/>
                </a:solidFill>
                <a:latin typeface="Helvetica Neue"/>
                <a:ea typeface="Helvetica Neue"/>
                <a:cs typeface="Helvetica Neue"/>
                <a:sym typeface="Helvetica Neue"/>
              </a:rPr>
              <a:t>Students admitted to the Advanced Certificate Program will be advised regarding the courses that have to be taken and provided with a pathway to complete the Certificate.</a:t>
            </a:r>
            <a:endParaRPr sz="2000" dirty="0">
              <a:solidFill>
                <a:srgbClr val="C00000"/>
              </a:solidFill>
              <a:latin typeface="Helvetica Neue"/>
              <a:ea typeface="Helvetica Neue"/>
              <a:cs typeface="Helvetica Neue"/>
              <a:sym typeface="Helvetica Neue"/>
            </a:endParaRPr>
          </a:p>
        </p:txBody>
      </p:sp>
      <p:pic>
        <p:nvPicPr>
          <p:cNvPr id="101" name="Google Shape;101;p8"/>
          <p:cNvPicPr preferRelativeResize="0"/>
          <p:nvPr/>
        </p:nvPicPr>
        <p:blipFill rotWithShape="1">
          <a:blip r:embed="rId5">
            <a:alphaModFix/>
          </a:blip>
          <a:srcRect/>
          <a:stretch/>
        </p:blipFill>
        <p:spPr>
          <a:xfrm>
            <a:off x="7005532" y="4308643"/>
            <a:ext cx="1901285" cy="1795423"/>
          </a:xfrm>
          <a:prstGeom prst="rect">
            <a:avLst/>
          </a:prstGeom>
          <a:noFill/>
          <a:ln>
            <a:noFill/>
          </a:ln>
        </p:spPr>
      </p:pic>
      <p:pic>
        <p:nvPicPr>
          <p:cNvPr id="4" name="Recorded Sound">
            <a:hlinkClick r:id="" action="ppaction://media"/>
            <a:extLst>
              <a:ext uri="{FF2B5EF4-FFF2-40B4-BE49-F238E27FC236}">
                <a16:creationId xmlns:a16="http://schemas.microsoft.com/office/drawing/2014/main" id="{9BAB68F3-37CA-B746-E886-475AF8397C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59905" y="511512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351"/>
    </mc:Choice>
    <mc:Fallback xmlns="">
      <p:transition spd="slow" advTm="28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9"/>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Why a Part-time Pathway?</a:t>
            </a:r>
            <a:endParaRPr/>
          </a:p>
        </p:txBody>
      </p:sp>
      <p:sp>
        <p:nvSpPr>
          <p:cNvPr id="107" name="Google Shape;107;p9"/>
          <p:cNvSpPr txBox="1">
            <a:spLocks noGrp="1"/>
          </p:cNvSpPr>
          <p:nvPr>
            <p:ph type="body" idx="2"/>
          </p:nvPr>
        </p:nvSpPr>
        <p:spPr>
          <a:xfrm>
            <a:off x="457200" y="1260100"/>
            <a:ext cx="4114800" cy="5350250"/>
          </a:xfrm>
          <a:prstGeom prst="rect">
            <a:avLst/>
          </a:prstGeom>
          <a:noFill/>
          <a:ln>
            <a:noFill/>
          </a:ln>
        </p:spPr>
        <p:txBody>
          <a:bodyPr spcFirstLastPara="1" wrap="square" lIns="0" tIns="0" rIns="0" bIns="0" anchor="ctr" anchorCtr="0">
            <a:noAutofit/>
          </a:bodyPr>
          <a:lstStyle/>
          <a:p>
            <a:pPr marL="342900" lvl="0" indent="-215900" algn="l" rtl="0">
              <a:spcBef>
                <a:spcPts val="0"/>
              </a:spcBef>
              <a:spcAft>
                <a:spcPts val="0"/>
              </a:spcAft>
              <a:buClr>
                <a:srgbClr val="B60225"/>
              </a:buClr>
              <a:buSzPts val="2000"/>
              <a:buFont typeface="Arial"/>
              <a:buNone/>
            </a:pPr>
            <a:endParaRPr sz="2000">
              <a:solidFill>
                <a:schemeClr val="dk1"/>
              </a:solidFill>
            </a:endParaRPr>
          </a:p>
          <a:p>
            <a:pPr marL="342900" lvl="0" indent="-215900" algn="l" rtl="0">
              <a:spcBef>
                <a:spcPts val="400"/>
              </a:spcBef>
              <a:spcAft>
                <a:spcPts val="0"/>
              </a:spcAft>
              <a:buClr>
                <a:srgbClr val="B60225"/>
              </a:buClr>
              <a:buSzPts val="2000"/>
              <a:buFont typeface="Arial"/>
              <a:buNone/>
            </a:pPr>
            <a:endParaRPr sz="2000">
              <a:solidFill>
                <a:schemeClr val="dk1"/>
              </a:solidFill>
            </a:endParaRPr>
          </a:p>
          <a:p>
            <a:pPr marL="342900" lvl="0" indent="-215900" algn="l" rtl="0">
              <a:spcBef>
                <a:spcPts val="400"/>
              </a:spcBef>
              <a:spcAft>
                <a:spcPts val="0"/>
              </a:spcAft>
              <a:buClr>
                <a:srgbClr val="B60225"/>
              </a:buClr>
              <a:buSzPts val="2000"/>
              <a:buFont typeface="Arial"/>
              <a:buNone/>
            </a:pPr>
            <a:endParaRPr sz="2000">
              <a:solidFill>
                <a:schemeClr val="dk1"/>
              </a:solidFill>
            </a:endParaRPr>
          </a:p>
          <a:p>
            <a:pPr marL="342900" lvl="0" indent="-342900" algn="ctr" rtl="0">
              <a:spcBef>
                <a:spcPts val="400"/>
              </a:spcBef>
              <a:spcAft>
                <a:spcPts val="0"/>
              </a:spcAft>
              <a:buClr>
                <a:schemeClr val="dk1"/>
              </a:buClr>
              <a:buSzPts val="2000"/>
              <a:buFont typeface="Arial"/>
              <a:buChar char="•"/>
            </a:pPr>
            <a:r>
              <a:rPr lang="en-US" sz="2000">
                <a:solidFill>
                  <a:schemeClr val="dk1"/>
                </a:solidFill>
              </a:rPr>
              <a:t>All students are accepted on a part-time pathway</a:t>
            </a:r>
            <a:endParaRPr/>
          </a:p>
          <a:p>
            <a:pPr marL="0" lvl="0" indent="0" algn="ctr" rtl="0">
              <a:spcBef>
                <a:spcPts val="400"/>
              </a:spcBef>
              <a:spcAft>
                <a:spcPts val="0"/>
              </a:spcAft>
              <a:buClr>
                <a:srgbClr val="B60225"/>
              </a:buClr>
              <a:buSzPts val="2000"/>
              <a:buNone/>
            </a:pPr>
            <a:endParaRPr sz="2000">
              <a:solidFill>
                <a:schemeClr val="dk1"/>
              </a:solidFill>
            </a:endParaRPr>
          </a:p>
          <a:p>
            <a:pPr marL="342900" lvl="0" indent="-342900" algn="ctr" rtl="0">
              <a:spcBef>
                <a:spcPts val="400"/>
              </a:spcBef>
              <a:spcAft>
                <a:spcPts val="0"/>
              </a:spcAft>
              <a:buClr>
                <a:schemeClr val="dk1"/>
              </a:buClr>
              <a:buSzPts val="2000"/>
              <a:buFont typeface="Arial"/>
              <a:buChar char="•"/>
            </a:pPr>
            <a:r>
              <a:rPr lang="en-US" sz="2000">
                <a:solidFill>
                  <a:schemeClr val="dk1"/>
                </a:solidFill>
              </a:rPr>
              <a:t>The two-year, part-time pathway was developed for working RNs</a:t>
            </a:r>
            <a:endParaRPr sz="2000" i="1">
              <a:solidFill>
                <a:schemeClr val="dk1"/>
              </a:solidFill>
            </a:endParaRPr>
          </a:p>
          <a:p>
            <a:pPr marL="342900" lvl="0" indent="-215900" algn="ctr" rtl="0">
              <a:spcBef>
                <a:spcPts val="400"/>
              </a:spcBef>
              <a:spcAft>
                <a:spcPts val="0"/>
              </a:spcAft>
              <a:buClr>
                <a:srgbClr val="B60225"/>
              </a:buClr>
              <a:buSzPts val="2000"/>
              <a:buFont typeface="Arial"/>
              <a:buNone/>
            </a:pPr>
            <a:endParaRPr sz="2000">
              <a:solidFill>
                <a:schemeClr val="dk1"/>
              </a:solidFill>
            </a:endParaRPr>
          </a:p>
          <a:p>
            <a:pPr marL="342900" lvl="0" indent="-215900" algn="ctr" rtl="0">
              <a:spcBef>
                <a:spcPts val="400"/>
              </a:spcBef>
              <a:spcAft>
                <a:spcPts val="0"/>
              </a:spcAft>
              <a:buClr>
                <a:srgbClr val="B60225"/>
              </a:buClr>
              <a:buSzPts val="2000"/>
              <a:buFont typeface="Arial"/>
              <a:buNone/>
            </a:pPr>
            <a:endParaRPr sz="2000">
              <a:solidFill>
                <a:schemeClr val="dk1"/>
              </a:solidFill>
            </a:endParaRPr>
          </a:p>
          <a:p>
            <a:pPr marL="342900" lvl="0" indent="-215900" algn="l" rtl="0">
              <a:spcBef>
                <a:spcPts val="400"/>
              </a:spcBef>
              <a:spcAft>
                <a:spcPts val="0"/>
              </a:spcAft>
              <a:buClr>
                <a:srgbClr val="B60225"/>
              </a:buClr>
              <a:buSzPts val="2000"/>
              <a:buFont typeface="Arial"/>
              <a:buNone/>
            </a:pPr>
            <a:endParaRPr sz="2000">
              <a:solidFill>
                <a:schemeClr val="dk1"/>
              </a:solidFill>
            </a:endParaRPr>
          </a:p>
          <a:p>
            <a:pPr marL="342900" lvl="0" indent="-190500" algn="l" rtl="0">
              <a:spcBef>
                <a:spcPts val="480"/>
              </a:spcBef>
              <a:spcAft>
                <a:spcPts val="0"/>
              </a:spcAft>
              <a:buClr>
                <a:srgbClr val="B60225"/>
              </a:buClr>
              <a:buSzPts val="2400"/>
              <a:buFont typeface="Arial"/>
              <a:buNone/>
            </a:pPr>
            <a:endParaRPr sz="2400">
              <a:solidFill>
                <a:schemeClr val="dk1"/>
              </a:solidFill>
            </a:endParaRPr>
          </a:p>
          <a:p>
            <a:pPr marL="0" lvl="0" indent="0" algn="l" rtl="0">
              <a:spcBef>
                <a:spcPts val="480"/>
              </a:spcBef>
              <a:spcAft>
                <a:spcPts val="0"/>
              </a:spcAft>
              <a:buClr>
                <a:schemeClr val="dk1"/>
              </a:buClr>
              <a:buSzPts val="2400"/>
              <a:buNone/>
            </a:pPr>
            <a:r>
              <a:rPr lang="en-US" sz="2400">
                <a:solidFill>
                  <a:schemeClr val="dk1"/>
                </a:solidFill>
              </a:rPr>
              <a:t>                                                                         </a:t>
            </a:r>
            <a:endParaRPr sz="2400"/>
          </a:p>
          <a:p>
            <a:pPr marL="342900" lvl="0" indent="-342900" algn="ctr" rtl="0">
              <a:spcBef>
                <a:spcPts val="480"/>
              </a:spcBef>
              <a:spcAft>
                <a:spcPts val="0"/>
              </a:spcAft>
              <a:buClr>
                <a:srgbClr val="B60225"/>
              </a:buClr>
              <a:buSzPts val="2400"/>
              <a:buFont typeface="Helvetica Neue"/>
              <a:buNone/>
            </a:pPr>
            <a:endParaRPr sz="2400"/>
          </a:p>
        </p:txBody>
      </p:sp>
      <p:pic>
        <p:nvPicPr>
          <p:cNvPr id="108" name="Google Shape;108;p9" descr="A picture containing logo&#10;&#10;Description automatically generated"/>
          <p:cNvPicPr preferRelativeResize="0"/>
          <p:nvPr/>
        </p:nvPicPr>
        <p:blipFill rotWithShape="1">
          <a:blip r:embed="rId5">
            <a:alphaModFix/>
          </a:blip>
          <a:srcRect/>
          <a:stretch/>
        </p:blipFill>
        <p:spPr>
          <a:xfrm>
            <a:off x="194552" y="162128"/>
            <a:ext cx="3988341" cy="905969"/>
          </a:xfrm>
          <a:prstGeom prst="rect">
            <a:avLst/>
          </a:prstGeom>
          <a:noFill/>
          <a:ln>
            <a:noFill/>
          </a:ln>
        </p:spPr>
      </p:pic>
      <p:pic>
        <p:nvPicPr>
          <p:cNvPr id="109" name="Google Shape;109;p9"/>
          <p:cNvPicPr preferRelativeResize="0"/>
          <p:nvPr/>
        </p:nvPicPr>
        <p:blipFill rotWithShape="1">
          <a:blip r:embed="rId6">
            <a:alphaModFix/>
          </a:blip>
          <a:srcRect/>
          <a:stretch/>
        </p:blipFill>
        <p:spPr>
          <a:xfrm>
            <a:off x="5212716" y="2466054"/>
            <a:ext cx="3290568" cy="2192341"/>
          </a:xfrm>
          <a:prstGeom prst="rect">
            <a:avLst/>
          </a:prstGeom>
          <a:noFill/>
          <a:ln>
            <a:noFill/>
          </a:ln>
        </p:spPr>
      </p:pic>
      <p:pic>
        <p:nvPicPr>
          <p:cNvPr id="3" name="Recorded Sound">
            <a:hlinkClick r:id="" action="ppaction://media"/>
            <a:extLst>
              <a:ext uri="{FF2B5EF4-FFF2-40B4-BE49-F238E27FC236}">
                <a16:creationId xmlns:a16="http://schemas.microsoft.com/office/drawing/2014/main" id="{2CB7CBDA-FDF3-027C-6995-C620B9510F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0" y="520574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2"/>
    </mc:Choice>
    <mc:Fallback xmlns="">
      <p:transition spd="slow" advTm="20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0"/>
          <p:cNvSpPr txBox="1">
            <a:spLocks noGrp="1"/>
          </p:cNvSpPr>
          <p:nvPr>
            <p:ph type="body" idx="1"/>
          </p:nvPr>
        </p:nvSpPr>
        <p:spPr>
          <a:xfrm>
            <a:off x="0" y="6362700"/>
            <a:ext cx="9144000" cy="495300"/>
          </a:xfrm>
          <a:prstGeom prst="rect">
            <a:avLst/>
          </a:prstGeom>
          <a:noFill/>
          <a:ln>
            <a:noFill/>
          </a:ln>
        </p:spPr>
        <p:txBody>
          <a:bodyPr spcFirstLastPara="1" wrap="square" lIns="0" tIns="45700" rIns="91425" bIns="45700" anchor="t" anchorCtr="0">
            <a:noAutofit/>
          </a:bodyPr>
          <a:lstStyle/>
          <a:p>
            <a:pPr marL="342900" lvl="0" indent="-342900" algn="ctr" rtl="0">
              <a:spcBef>
                <a:spcPts val="0"/>
              </a:spcBef>
              <a:spcAft>
                <a:spcPts val="0"/>
              </a:spcAft>
              <a:buClr>
                <a:srgbClr val="FFFFFF"/>
              </a:buClr>
              <a:buSzPts val="2000"/>
              <a:buFont typeface="Helvetica Neue"/>
              <a:buNone/>
            </a:pPr>
            <a:r>
              <a:rPr lang="en-US"/>
              <a:t>On- site Intensives</a:t>
            </a:r>
            <a:endParaRPr/>
          </a:p>
        </p:txBody>
      </p:sp>
      <p:sp>
        <p:nvSpPr>
          <p:cNvPr id="115" name="Google Shape;115;p10"/>
          <p:cNvSpPr txBox="1">
            <a:spLocks noGrp="1"/>
          </p:cNvSpPr>
          <p:nvPr>
            <p:ph type="body" idx="2"/>
          </p:nvPr>
        </p:nvSpPr>
        <p:spPr>
          <a:xfrm>
            <a:off x="98612" y="1479177"/>
            <a:ext cx="7727577" cy="4401670"/>
          </a:xfrm>
          <a:prstGeom prst="rect">
            <a:avLst/>
          </a:prstGeom>
          <a:noFill/>
          <a:ln>
            <a:noFill/>
          </a:ln>
        </p:spPr>
        <p:txBody>
          <a:bodyPr spcFirstLastPara="1" wrap="square" lIns="0" tIns="0" rIns="0" bIns="0" anchor="ctr" anchorCtr="0">
            <a:noAutofit/>
          </a:bodyPr>
          <a:lstStyle/>
          <a:p>
            <a:pPr marL="342900" lvl="0" indent="-342900" algn="ctr" rtl="0">
              <a:spcBef>
                <a:spcPts val="0"/>
              </a:spcBef>
              <a:spcAft>
                <a:spcPts val="0"/>
              </a:spcAft>
              <a:buClr>
                <a:srgbClr val="FF0000"/>
              </a:buClr>
              <a:buSzPts val="1800"/>
              <a:buFont typeface="Helvetica Neue"/>
              <a:buNone/>
            </a:pPr>
            <a:r>
              <a:rPr lang="en-US" sz="1800" b="1">
                <a:solidFill>
                  <a:srgbClr val="FF0000"/>
                </a:solidFill>
              </a:rPr>
              <a:t> </a:t>
            </a:r>
            <a:r>
              <a:rPr lang="en-US" sz="1800" b="1">
                <a:solidFill>
                  <a:srgbClr val="C00000"/>
                </a:solidFill>
              </a:rPr>
              <a:t>On-Site Intensives</a:t>
            </a:r>
            <a:endParaRPr/>
          </a:p>
          <a:p>
            <a:pPr marL="342900" lvl="0" indent="-342900" algn="ctr" rtl="0">
              <a:spcBef>
                <a:spcPts val="360"/>
              </a:spcBef>
              <a:spcAft>
                <a:spcPts val="0"/>
              </a:spcAft>
              <a:buClr>
                <a:srgbClr val="B60225"/>
              </a:buClr>
              <a:buSzPts val="1800"/>
              <a:buFont typeface="Helvetica Neue"/>
              <a:buNone/>
            </a:pPr>
            <a:endParaRPr sz="1800">
              <a:solidFill>
                <a:schemeClr val="dk1"/>
              </a:solidFill>
            </a:endParaRPr>
          </a:p>
          <a:p>
            <a:pPr marL="342900" lvl="0" indent="-342900" algn="ctr" rtl="0">
              <a:spcBef>
                <a:spcPts val="360"/>
              </a:spcBef>
              <a:spcAft>
                <a:spcPts val="0"/>
              </a:spcAft>
              <a:buClr>
                <a:schemeClr val="dk1"/>
              </a:buClr>
              <a:buSzPts val="1800"/>
              <a:buFont typeface="Helvetica Neue"/>
              <a:buNone/>
            </a:pPr>
            <a:r>
              <a:rPr lang="en-US" sz="1800">
                <a:solidFill>
                  <a:schemeClr val="dk1"/>
                </a:solidFill>
              </a:rPr>
              <a:t>•Two to four on site sessions per semester per course (Core courses are usually offered fully online)</a:t>
            </a:r>
            <a:endParaRPr/>
          </a:p>
          <a:p>
            <a:pPr marL="342900" lvl="0" indent="-342900" algn="ctr" rtl="0">
              <a:spcBef>
                <a:spcPts val="360"/>
              </a:spcBef>
              <a:spcAft>
                <a:spcPts val="0"/>
              </a:spcAft>
              <a:buClr>
                <a:srgbClr val="B60225"/>
              </a:buClr>
              <a:buSzPts val="1800"/>
              <a:buFont typeface="Helvetica Neue"/>
              <a:buNone/>
            </a:pPr>
            <a:endParaRPr sz="1800">
              <a:solidFill>
                <a:schemeClr val="dk1"/>
              </a:solidFill>
            </a:endParaRPr>
          </a:p>
          <a:p>
            <a:pPr marL="342900" lvl="0" indent="-342900" algn="ctr" rtl="0">
              <a:spcBef>
                <a:spcPts val="360"/>
              </a:spcBef>
              <a:spcAft>
                <a:spcPts val="0"/>
              </a:spcAft>
              <a:buClr>
                <a:schemeClr val="dk1"/>
              </a:buClr>
              <a:buSzPts val="1800"/>
              <a:buFont typeface="Arial"/>
              <a:buChar char="•"/>
            </a:pPr>
            <a:r>
              <a:rPr lang="en-US" sz="1800">
                <a:solidFill>
                  <a:schemeClr val="dk1"/>
                </a:solidFill>
              </a:rPr>
              <a:t>On site sessions take place on weekdays from 9AM to 12PM and/or 1PM to 4PM (times may be adjusted per Faculty request)</a:t>
            </a:r>
            <a:endParaRPr/>
          </a:p>
          <a:p>
            <a:pPr marL="342900" lvl="0" indent="-342900" algn="ctr" rtl="0">
              <a:spcBef>
                <a:spcPts val="360"/>
              </a:spcBef>
              <a:spcAft>
                <a:spcPts val="0"/>
              </a:spcAft>
              <a:buClr>
                <a:srgbClr val="B60225"/>
              </a:buClr>
              <a:buSzPts val="1800"/>
              <a:buFont typeface="Helvetica Neue"/>
              <a:buNone/>
            </a:pPr>
            <a:endParaRPr sz="1800">
              <a:solidFill>
                <a:schemeClr val="dk1"/>
              </a:solidFill>
            </a:endParaRPr>
          </a:p>
          <a:p>
            <a:pPr marL="342900" lvl="0" indent="-342900" algn="ctr" rtl="0">
              <a:spcBef>
                <a:spcPts val="360"/>
              </a:spcBef>
              <a:spcAft>
                <a:spcPts val="0"/>
              </a:spcAft>
              <a:buClr>
                <a:schemeClr val="dk1"/>
              </a:buClr>
              <a:buSzPts val="1800"/>
              <a:buFont typeface="Helvetica Neue"/>
              <a:buNone/>
            </a:pPr>
            <a:r>
              <a:rPr lang="en-US" sz="1800">
                <a:solidFill>
                  <a:schemeClr val="dk1"/>
                </a:solidFill>
              </a:rPr>
              <a:t>•Collaborative Learning Environment</a:t>
            </a:r>
            <a:endParaRPr/>
          </a:p>
          <a:p>
            <a:pPr marL="342900" lvl="0" indent="-342900" algn="ctr" rtl="0">
              <a:spcBef>
                <a:spcPts val="360"/>
              </a:spcBef>
              <a:spcAft>
                <a:spcPts val="0"/>
              </a:spcAft>
              <a:buClr>
                <a:srgbClr val="B60225"/>
              </a:buClr>
              <a:buSzPts val="1800"/>
              <a:buFont typeface="Helvetica Neue"/>
              <a:buNone/>
            </a:pPr>
            <a:endParaRPr sz="1800">
              <a:solidFill>
                <a:schemeClr val="dk1"/>
              </a:solidFill>
            </a:endParaRPr>
          </a:p>
          <a:p>
            <a:pPr marL="342900" lvl="0" indent="-342900" algn="ctr" rtl="0">
              <a:spcBef>
                <a:spcPts val="360"/>
              </a:spcBef>
              <a:spcAft>
                <a:spcPts val="0"/>
              </a:spcAft>
              <a:buClr>
                <a:schemeClr val="dk1"/>
              </a:buClr>
              <a:buSzPts val="1800"/>
              <a:buFont typeface="Helvetica Neue"/>
              <a:buNone/>
            </a:pPr>
            <a:r>
              <a:rPr lang="en-US" sz="1800">
                <a:solidFill>
                  <a:schemeClr val="dk1"/>
                </a:solidFill>
              </a:rPr>
              <a:t>•Team Based Learning</a:t>
            </a:r>
            <a:endParaRPr/>
          </a:p>
          <a:p>
            <a:pPr marL="342900" lvl="0" indent="-342900" algn="ctr" rtl="0">
              <a:spcBef>
                <a:spcPts val="360"/>
              </a:spcBef>
              <a:spcAft>
                <a:spcPts val="0"/>
              </a:spcAft>
              <a:buClr>
                <a:srgbClr val="B60225"/>
              </a:buClr>
              <a:buSzPts val="1800"/>
              <a:buFont typeface="Helvetica Neue"/>
              <a:buNone/>
            </a:pPr>
            <a:endParaRPr sz="1800">
              <a:solidFill>
                <a:schemeClr val="dk1"/>
              </a:solidFill>
            </a:endParaRPr>
          </a:p>
          <a:p>
            <a:pPr marL="342900" lvl="0" indent="-342900" algn="ctr" rtl="0">
              <a:spcBef>
                <a:spcPts val="360"/>
              </a:spcBef>
              <a:spcAft>
                <a:spcPts val="0"/>
              </a:spcAft>
              <a:buClr>
                <a:schemeClr val="dk1"/>
              </a:buClr>
              <a:buSzPts val="1800"/>
              <a:buFont typeface="Helvetica Neue"/>
              <a:buNone/>
            </a:pPr>
            <a:r>
              <a:rPr lang="en-US" sz="1800">
                <a:solidFill>
                  <a:schemeClr val="dk1"/>
                </a:solidFill>
              </a:rPr>
              <a:t>•Guest Lecturers</a:t>
            </a:r>
            <a:endParaRPr/>
          </a:p>
          <a:p>
            <a:pPr marL="342900" lvl="0" indent="-342900" algn="ctr" rtl="0">
              <a:spcBef>
                <a:spcPts val="360"/>
              </a:spcBef>
              <a:spcAft>
                <a:spcPts val="0"/>
              </a:spcAft>
              <a:buClr>
                <a:srgbClr val="B60225"/>
              </a:buClr>
              <a:buSzPts val="1800"/>
              <a:buFont typeface="Helvetica Neue"/>
              <a:buNone/>
            </a:pPr>
            <a:endParaRPr sz="1800">
              <a:solidFill>
                <a:schemeClr val="dk1"/>
              </a:solidFill>
            </a:endParaRPr>
          </a:p>
          <a:p>
            <a:pPr marL="342900" lvl="0" indent="-342900" algn="ctr" rtl="0">
              <a:spcBef>
                <a:spcPts val="360"/>
              </a:spcBef>
              <a:spcAft>
                <a:spcPts val="0"/>
              </a:spcAft>
              <a:buClr>
                <a:schemeClr val="dk1"/>
              </a:buClr>
              <a:buSzPts val="1800"/>
              <a:buFont typeface="Helvetica Neue"/>
              <a:buNone/>
            </a:pPr>
            <a:r>
              <a:rPr lang="en-US" sz="1800">
                <a:solidFill>
                  <a:schemeClr val="dk1"/>
                </a:solidFill>
              </a:rPr>
              <a:t>•Development of a Project Proposal</a:t>
            </a:r>
            <a:endParaRPr/>
          </a:p>
          <a:p>
            <a:pPr marL="342900" lvl="0" indent="-342900" algn="ctr" rtl="0">
              <a:spcBef>
                <a:spcPts val="220"/>
              </a:spcBef>
              <a:spcAft>
                <a:spcPts val="0"/>
              </a:spcAft>
              <a:buClr>
                <a:srgbClr val="B60225"/>
              </a:buClr>
              <a:buSzPts val="1100"/>
              <a:buFont typeface="Helvetica Neue"/>
              <a:buNone/>
            </a:pPr>
            <a:endParaRPr sz="1100"/>
          </a:p>
        </p:txBody>
      </p:sp>
      <p:pic>
        <p:nvPicPr>
          <p:cNvPr id="116" name="Google Shape;116;p10"/>
          <p:cNvPicPr preferRelativeResize="0"/>
          <p:nvPr/>
        </p:nvPicPr>
        <p:blipFill rotWithShape="1">
          <a:blip r:embed="rId5">
            <a:alphaModFix/>
          </a:blip>
          <a:srcRect/>
          <a:stretch/>
        </p:blipFill>
        <p:spPr>
          <a:xfrm>
            <a:off x="6176681" y="3429000"/>
            <a:ext cx="2868707" cy="2660637"/>
          </a:xfrm>
          <a:prstGeom prst="rect">
            <a:avLst/>
          </a:prstGeom>
          <a:noFill/>
          <a:ln>
            <a:noFill/>
          </a:ln>
        </p:spPr>
      </p:pic>
      <p:pic>
        <p:nvPicPr>
          <p:cNvPr id="2" name="Recorded Sound">
            <a:hlinkClick r:id="" action="ppaction://media"/>
            <a:extLst>
              <a:ext uri="{FF2B5EF4-FFF2-40B4-BE49-F238E27FC236}">
                <a16:creationId xmlns:a16="http://schemas.microsoft.com/office/drawing/2014/main" id="{8F5101D3-EDC3-16B6-351A-8C34653F0C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7977" y="530580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360"/>
    </mc:Choice>
    <mc:Fallback xmlns="">
      <p:transition spd="slow" advTm="44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ony Brook University">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1094</TotalTime>
  <Words>1474</Words>
  <Application>Microsoft Office PowerPoint</Application>
  <PresentationFormat>On-screen Show (4:3)</PresentationFormat>
  <Paragraphs>230</Paragraphs>
  <Slides>21</Slides>
  <Notes>21</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Century Schoolbook</vt:lpstr>
      <vt:lpstr>Merriweather Sans</vt:lpstr>
      <vt:lpstr>Courier New</vt:lpstr>
      <vt:lpstr>Quattrocento Sans</vt:lpstr>
      <vt:lpstr>Calibri</vt:lpstr>
      <vt:lpstr>Helvetica Neue</vt:lpstr>
      <vt:lpstr>Stony Brook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Kavazanjian</dc:creator>
  <cp:lastModifiedBy>Silvana Artagaveytia Hernández</cp:lastModifiedBy>
  <cp:revision>15</cp:revision>
  <dcterms:created xsi:type="dcterms:W3CDTF">2013-07-15T16:31:52Z</dcterms:created>
  <dcterms:modified xsi:type="dcterms:W3CDTF">2022-09-30T15:18:48Z</dcterms:modified>
</cp:coreProperties>
</file>